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8" r:id="rId4"/>
  </p:sldMasterIdLst>
  <p:handoutMasterIdLst>
    <p:handoutMasterId r:id="rId53"/>
  </p:handoutMasterIdLst>
  <p:sldIdLst>
    <p:sldId id="272" r:id="rId5"/>
    <p:sldId id="296" r:id="rId6"/>
    <p:sldId id="297" r:id="rId7"/>
    <p:sldId id="298" r:id="rId8"/>
    <p:sldId id="299" r:id="rId9"/>
    <p:sldId id="300" r:id="rId10"/>
    <p:sldId id="302" r:id="rId11"/>
    <p:sldId id="303" r:id="rId12"/>
    <p:sldId id="324" r:id="rId13"/>
    <p:sldId id="318" r:id="rId14"/>
    <p:sldId id="319" r:id="rId15"/>
    <p:sldId id="320" r:id="rId16"/>
    <p:sldId id="334" r:id="rId17"/>
    <p:sldId id="325" r:id="rId18"/>
    <p:sldId id="329" r:id="rId19"/>
    <p:sldId id="328" r:id="rId20"/>
    <p:sldId id="341" r:id="rId21"/>
    <p:sldId id="330" r:id="rId22"/>
    <p:sldId id="306" r:id="rId23"/>
    <p:sldId id="307" r:id="rId24"/>
    <p:sldId id="326" r:id="rId25"/>
    <p:sldId id="348" r:id="rId26"/>
    <p:sldId id="349" r:id="rId27"/>
    <p:sldId id="327" r:id="rId28"/>
    <p:sldId id="331" r:id="rId29"/>
    <p:sldId id="332" r:id="rId30"/>
    <p:sldId id="333" r:id="rId31"/>
    <p:sldId id="308" r:id="rId32"/>
    <p:sldId id="335" r:id="rId33"/>
    <p:sldId id="313" r:id="rId34"/>
    <p:sldId id="336" r:id="rId35"/>
    <p:sldId id="342" r:id="rId36"/>
    <p:sldId id="312" r:id="rId37"/>
    <p:sldId id="309" r:id="rId38"/>
    <p:sldId id="340" r:id="rId39"/>
    <p:sldId id="321" r:id="rId40"/>
    <p:sldId id="344" r:id="rId41"/>
    <p:sldId id="350" r:id="rId42"/>
    <p:sldId id="310" r:id="rId43"/>
    <p:sldId id="338" r:id="rId44"/>
    <p:sldId id="339" r:id="rId45"/>
    <p:sldId id="345" r:id="rId46"/>
    <p:sldId id="346" r:id="rId47"/>
    <p:sldId id="347" r:id="rId48"/>
    <p:sldId id="337" r:id="rId49"/>
    <p:sldId id="322" r:id="rId50"/>
    <p:sldId id="323" r:id="rId51"/>
    <p:sldId id="314"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8" d="100"/>
          <a:sy n="68" d="100"/>
        </p:scale>
        <p:origin x="424" y="48"/>
      </p:cViewPr>
      <p:guideLst/>
    </p:cSldViewPr>
  </p:slideViewPr>
  <p:notesTextViewPr>
    <p:cViewPr>
      <p:scale>
        <a:sx n="1" d="1"/>
        <a:sy n="1" d="1"/>
      </p:scale>
      <p:origin x="0" y="0"/>
    </p:cViewPr>
  </p:notesTextViewPr>
  <p:notesViewPr>
    <p:cSldViewPr snapToGrid="0">
      <p:cViewPr varScale="1">
        <p:scale>
          <a:sx n="98" d="100"/>
          <a:sy n="98" d="100"/>
        </p:scale>
        <p:origin x="351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B7032-F0D6-4A01-845E-F640D5DCE90C}" type="datetimeFigureOut">
              <a:rPr lang="nl-NL" smtClean="0"/>
              <a:t>13-1-2021</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1A04F1-D7F4-4979-9173-69F0753CB55B}" type="slidenum">
              <a:rPr lang="nl-NL" smtClean="0"/>
              <a:t>‹nr.›</a:t>
            </a:fld>
            <a:endParaRPr lang="nl-NL"/>
          </a:p>
        </p:txBody>
      </p:sp>
    </p:spTree>
    <p:extLst>
      <p:ext uri="{BB962C8B-B14F-4D97-AF65-F5344CB8AC3E}">
        <p14:creationId xmlns:p14="http://schemas.microsoft.com/office/powerpoint/2010/main" val="39473098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34E6B-2722-4136-8293-83F38443AF4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E3A68A8-C42F-4D33-B46C-770C67FFAA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DCD2AEB-4738-4AA2-A2FB-820E17BA4582}"/>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5" name="Tijdelijke aanduiding voor voettekst 4">
            <a:extLst>
              <a:ext uri="{FF2B5EF4-FFF2-40B4-BE49-F238E27FC236}">
                <a16:creationId xmlns:a16="http://schemas.microsoft.com/office/drawing/2014/main" id="{8B1DC4E1-9F70-463C-9CAB-87EBDB92C0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2EC8B68-B5B8-49D0-835A-E83E7FAE382A}"/>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122563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2D273-4B1C-4955-9191-1BFAC6F8ED4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12C731F-A199-415C-97E5-02BF03E19940}"/>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5A2CFFC-EE8D-4557-BDB8-C395CF9D675A}"/>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5" name="Tijdelijke aanduiding voor voettekst 4">
            <a:extLst>
              <a:ext uri="{FF2B5EF4-FFF2-40B4-BE49-F238E27FC236}">
                <a16:creationId xmlns:a16="http://schemas.microsoft.com/office/drawing/2014/main" id="{8ED08CAF-6892-40EC-8932-CBEB152ED17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BF7714-758D-4C3D-A565-9210C0237815}"/>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155554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EF889E3-9300-45E9-A8E9-2894F85A42A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F4936CC-8704-4444-A410-53E66E276938}"/>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15BB80B-5634-41D5-AFC1-BC283D332370}"/>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5" name="Tijdelijke aanduiding voor voettekst 4">
            <a:extLst>
              <a:ext uri="{FF2B5EF4-FFF2-40B4-BE49-F238E27FC236}">
                <a16:creationId xmlns:a16="http://schemas.microsoft.com/office/drawing/2014/main" id="{17D283DD-C733-4CF0-B685-4ECE913616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BD2032-9A49-4B6D-AD6C-D5ECEB3DD11D}"/>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333636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2020173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Openings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userDrawn="1"/>
        </p:nvSpPr>
        <p:spPr>
          <a:xfrm>
            <a:off x="1130533" y="6142150"/>
            <a:ext cx="4680065" cy="369332"/>
          </a:xfrm>
          <a:prstGeom prst="rect">
            <a:avLst/>
          </a:prstGeom>
          <a:solidFill>
            <a:schemeClr val="bg1"/>
          </a:solidFill>
        </p:spPr>
        <p:txBody>
          <a:bodyPr wrap="square" rtlCol="0">
            <a:spAutoFit/>
          </a:bodyPr>
          <a:lstStyle/>
          <a:p>
            <a:endParaRPr lang="nl-NL" dirty="0"/>
          </a:p>
        </p:txBody>
      </p:sp>
      <p:pic>
        <p:nvPicPr>
          <p:cNvPr id="7" name="Afbeelding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2206460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64236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otdia">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vak 2"/>
          <p:cNvSpPr txBox="1"/>
          <p:nvPr userDrawn="1"/>
        </p:nvSpPr>
        <p:spPr>
          <a:xfrm>
            <a:off x="1130533" y="6142150"/>
            <a:ext cx="4680065" cy="369332"/>
          </a:xfrm>
          <a:prstGeom prst="rect">
            <a:avLst/>
          </a:prstGeom>
          <a:solidFill>
            <a:schemeClr val="bg1"/>
          </a:solidFill>
        </p:spPr>
        <p:txBody>
          <a:bodyPr wrap="square" rtlCol="0">
            <a:spAutoFit/>
          </a:bodyPr>
          <a:lstStyle/>
          <a:p>
            <a:endParaRPr lang="nl-NL" dirty="0"/>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463" y="5787319"/>
            <a:ext cx="6553213" cy="1078994"/>
          </a:xfrm>
          <a:prstGeom prst="rect">
            <a:avLst/>
          </a:prstGeom>
        </p:spPr>
      </p:pic>
    </p:spTree>
    <p:extLst>
      <p:ext uri="{BB962C8B-B14F-4D97-AF65-F5344CB8AC3E}">
        <p14:creationId xmlns:p14="http://schemas.microsoft.com/office/powerpoint/2010/main" val="54976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DE6A8-1E83-42D3-A1A1-F14F2D00D1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55431EB-7084-47B1-AF31-0C73DDCC9AA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BD3512-90B4-4C9F-91CD-75086793353F}"/>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5" name="Tijdelijke aanduiding voor voettekst 4">
            <a:extLst>
              <a:ext uri="{FF2B5EF4-FFF2-40B4-BE49-F238E27FC236}">
                <a16:creationId xmlns:a16="http://schemas.microsoft.com/office/drawing/2014/main" id="{7C549114-015D-4B05-BC5D-66E65B8B5B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591BAB8-8BD6-4EB1-A3D6-BD9B8CCF2A7C}"/>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74315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03220-F5A0-41A4-966B-F9283D89DB9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306F6-457F-457D-801E-BCE176D85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4A7CC093-8053-4CCF-972C-FFAFC17A5E4C}"/>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5" name="Tijdelijke aanduiding voor voettekst 4">
            <a:extLst>
              <a:ext uri="{FF2B5EF4-FFF2-40B4-BE49-F238E27FC236}">
                <a16:creationId xmlns:a16="http://schemas.microsoft.com/office/drawing/2014/main" id="{9E27B80E-EB2E-4425-BE9D-41A49DAA54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FDA48C-F244-4FD2-8150-7D631CBBC2E2}"/>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3761536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4334C-32AA-4504-A3D8-B8479F34F4A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E1F252D-AF12-42EF-81D3-3B72C711A8E1}"/>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C49FF0-00AD-471C-87B3-60F9BD08C70B}"/>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210412A-C291-496B-BDAD-C188ABBC1504}"/>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6" name="Tijdelijke aanduiding voor voettekst 5">
            <a:extLst>
              <a:ext uri="{FF2B5EF4-FFF2-40B4-BE49-F238E27FC236}">
                <a16:creationId xmlns:a16="http://schemas.microsoft.com/office/drawing/2014/main" id="{DC7743DB-50EF-4ACA-A918-F4FB9CD1C8D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D275207-85C9-4CEB-9D1A-06B79D86774F}"/>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1216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9C2C8-6A21-4700-A922-31C44F43D31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6A17D7C-85D1-4E6F-9CE7-15DC7A61E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DBCF5BA1-168E-4E05-9620-30D50DF22361}"/>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DA4A618-0C52-4415-9A29-913C401394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DC7DC874-8571-4B38-9E1B-01924841389E}"/>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D7B19A6-A57C-42CE-BC19-A0756ACDE43A}"/>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8" name="Tijdelijke aanduiding voor voettekst 7">
            <a:extLst>
              <a:ext uri="{FF2B5EF4-FFF2-40B4-BE49-F238E27FC236}">
                <a16:creationId xmlns:a16="http://schemas.microsoft.com/office/drawing/2014/main" id="{0903312B-FE9A-4660-85C0-2ED6BF49CC1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1943DD-F632-49A2-A3C0-3777D04375C3}"/>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166004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5C03B-8920-4A25-86C7-70F6733006C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B10D36E-DC5E-421D-AD12-A73B0B84446C}"/>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4" name="Tijdelijke aanduiding voor voettekst 3">
            <a:extLst>
              <a:ext uri="{FF2B5EF4-FFF2-40B4-BE49-F238E27FC236}">
                <a16:creationId xmlns:a16="http://schemas.microsoft.com/office/drawing/2014/main" id="{05B891B4-C144-4EC7-AB55-3EAD1F4277F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B3C26A-3F6E-4E4C-AB63-17668DC0E3DA}"/>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3932994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3E58B11-324E-400F-933B-9A5697AA3C85}"/>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3" name="Tijdelijke aanduiding voor voettekst 2">
            <a:extLst>
              <a:ext uri="{FF2B5EF4-FFF2-40B4-BE49-F238E27FC236}">
                <a16:creationId xmlns:a16="http://schemas.microsoft.com/office/drawing/2014/main" id="{FBD3026C-5ABD-4D7F-8B05-3455CAEB12E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0AF1D1C-FB62-45DC-B125-33912F730537}"/>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287778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79F15-5344-4318-A985-6D6A569D69B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6F60666-18DB-41A8-88CF-279417574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71ABE8F-56B2-422E-B1ED-2A1FA92A6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606DB4D5-42E2-4A36-8290-F11E53DCD24E}"/>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6" name="Tijdelijke aanduiding voor voettekst 5">
            <a:extLst>
              <a:ext uri="{FF2B5EF4-FFF2-40B4-BE49-F238E27FC236}">
                <a16:creationId xmlns:a16="http://schemas.microsoft.com/office/drawing/2014/main" id="{930E6BFD-9E93-4EEC-A545-8D67B89C3B8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DB83FA5-6B8F-41B8-9084-A9D4939D09CD}"/>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207494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1E6D0-BFC1-4974-A652-EE7EBD9A23A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353B779-2D2E-412A-8035-44AF7F2B94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73F88C7-D2DA-4349-A032-3E3AC5FF2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508945CC-138B-44D1-8036-5A11B91ED3E0}"/>
              </a:ext>
            </a:extLst>
          </p:cNvPr>
          <p:cNvSpPr>
            <a:spLocks noGrp="1"/>
          </p:cNvSpPr>
          <p:nvPr>
            <p:ph type="dt" sz="half" idx="10"/>
          </p:nvPr>
        </p:nvSpPr>
        <p:spPr/>
        <p:txBody>
          <a:bodyPr/>
          <a:lstStyle/>
          <a:p>
            <a:fld id="{52BF841F-2946-455C-B8D7-E309EAFEAFF3}" type="datetimeFigureOut">
              <a:rPr lang="nl-NL" smtClean="0"/>
              <a:t>13-1-2021</a:t>
            </a:fld>
            <a:endParaRPr lang="nl-NL"/>
          </a:p>
        </p:txBody>
      </p:sp>
      <p:sp>
        <p:nvSpPr>
          <p:cNvPr id="6" name="Tijdelijke aanduiding voor voettekst 5">
            <a:extLst>
              <a:ext uri="{FF2B5EF4-FFF2-40B4-BE49-F238E27FC236}">
                <a16:creationId xmlns:a16="http://schemas.microsoft.com/office/drawing/2014/main" id="{69AA7C25-204F-493B-BB37-35C0F8A1294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688B5B3-354F-4473-AD62-0EB430F1DD1E}"/>
              </a:ext>
            </a:extLst>
          </p:cNvPr>
          <p:cNvSpPr>
            <a:spLocks noGrp="1"/>
          </p:cNvSpPr>
          <p:nvPr>
            <p:ph type="sldNum" sz="quarter" idx="12"/>
          </p:nvPr>
        </p:nvSpPr>
        <p:spPr/>
        <p:txBody>
          <a:bodyPr/>
          <a:lstStyle/>
          <a:p>
            <a:fld id="{0AA7B905-6101-45F8-8740-B79BAEF8D1AC}" type="slidenum">
              <a:rPr lang="nl-NL" smtClean="0"/>
              <a:t>‹nr.›</a:t>
            </a:fld>
            <a:endParaRPr lang="nl-NL"/>
          </a:p>
        </p:txBody>
      </p:sp>
    </p:spTree>
    <p:extLst>
      <p:ext uri="{BB962C8B-B14F-4D97-AF65-F5344CB8AC3E}">
        <p14:creationId xmlns:p14="http://schemas.microsoft.com/office/powerpoint/2010/main" val="177536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F47575E-9694-40BA-B79F-6E60B123B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8A4A022-A4F5-4910-B60A-3606D7C7E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FF83734-82F6-4CE3-B8D5-9912128C1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F841F-2946-455C-B8D7-E309EAFEAFF3}" type="datetimeFigureOut">
              <a:rPr lang="nl-NL" smtClean="0"/>
              <a:t>13-1-2021</a:t>
            </a:fld>
            <a:endParaRPr lang="nl-NL"/>
          </a:p>
        </p:txBody>
      </p:sp>
      <p:sp>
        <p:nvSpPr>
          <p:cNvPr id="5" name="Tijdelijke aanduiding voor voettekst 4">
            <a:extLst>
              <a:ext uri="{FF2B5EF4-FFF2-40B4-BE49-F238E27FC236}">
                <a16:creationId xmlns:a16="http://schemas.microsoft.com/office/drawing/2014/main" id="{CDDE5F84-DEDF-43D0-8849-CBCB31779B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ABB657B-72A3-41D4-9973-EE5DEBF47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7B905-6101-45F8-8740-B79BAEF8D1AC}" type="slidenum">
              <a:rPr lang="nl-NL" smtClean="0"/>
              <a:t>‹nr.›</a:t>
            </a:fld>
            <a:endParaRPr lang="nl-NL"/>
          </a:p>
        </p:txBody>
      </p:sp>
      <p:pic>
        <p:nvPicPr>
          <p:cNvPr id="7" name="Afbeelding 6">
            <a:extLst>
              <a:ext uri="{FF2B5EF4-FFF2-40B4-BE49-F238E27FC236}">
                <a16:creationId xmlns:a16="http://schemas.microsoft.com/office/drawing/2014/main" id="{81E363B4-033C-4011-B38E-3732AA198A4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195762583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1" r:id="rId12"/>
    <p:sldLayoutId id="2147483805" r:id="rId13"/>
    <p:sldLayoutId id="2147483806" r:id="rId14"/>
    <p:sldLayoutId id="2147483652" r:id="rId15"/>
    <p:sldLayoutId id="2147483657" r:id="rId16"/>
    <p:sldLayoutId id="2147483654" r:id="rId17"/>
    <p:sldLayoutId id="2147483655" r:id="rId18"/>
    <p:sldLayoutId id="214748365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ae0-WNDYy2E&amp;feature=youtu.be"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hyperlink" Target="https://player.vimeo.com/video/303269272?color&amp;autopause=0&amp;loop=0&amp;muted=0&amp;title=0&amp;portrait=0&amp;byline=0#t="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player.vimeo.com/video/303269522?color&amp;autopause=0&amp;loop=0&amp;muted=0&amp;title=0&amp;portrait=0&amp;byline=0#t" TargetMode="External"/><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player.vimeo.com/video/303269398?color&amp;autopause=0&amp;loop=0&amp;muted=0&amp;title=0&amp;portrait=0&amp;byline=0#t"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italebedrijven.stigas.nl/strategie/"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hyperlink" Target="http://www.stigas.nl/"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hyperlink" Target="https://www.stigas.nl/agroarbo/bomen-vaste-planten-en-zomerbloemen/potmachine/"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hyperlink" Target="https://www.stigas.nl/agroarbo/glastuinbouw/heftruck/"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s://www.stigas.nl/agroarbo/glastuinbouw/stapelen-deense-karren/"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Wetgeving</a:t>
            </a: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22474"/>
            <a:ext cx="7786047" cy="923330"/>
          </a:xfrm>
          <a:prstGeom prst="rect">
            <a:avLst/>
          </a:prstGeom>
          <a:noFill/>
        </p:spPr>
        <p:txBody>
          <a:bodyPr wrap="square" rtlCol="0">
            <a:spAutoFit/>
          </a:bodyPr>
          <a:lstStyle/>
          <a:p>
            <a:endParaRPr lang="nl-NL" dirty="0"/>
          </a:p>
          <a:p>
            <a:endParaRPr lang="nl-NL" dirty="0"/>
          </a:p>
          <a:p>
            <a:endParaRPr lang="nl-NL" dirty="0"/>
          </a:p>
        </p:txBody>
      </p:sp>
      <p:pic>
        <p:nvPicPr>
          <p:cNvPr id="2050" name="Picture 2" descr="Regels en wetten in Nederland omtrent cryptocurrency | Coin Gids">
            <a:extLst>
              <a:ext uri="{FF2B5EF4-FFF2-40B4-BE49-F238E27FC236}">
                <a16:creationId xmlns:a16="http://schemas.microsoft.com/office/drawing/2014/main" id="{A28760D0-274D-4ADA-BC34-F47D99CDD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420" y="2719388"/>
            <a:ext cx="4586930" cy="255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81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2" y="805898"/>
            <a:ext cx="9977779" cy="720000"/>
          </a:xfrm>
        </p:spPr>
        <p:txBody>
          <a:bodyPr/>
          <a:lstStyle/>
          <a:p>
            <a:pPr lvl="0" eaLnBrk="0" fontAlgn="base" hangingPunct="0">
              <a:lnSpc>
                <a:spcPct val="100000"/>
              </a:lnSpc>
              <a:spcAft>
                <a:spcPct val="0"/>
              </a:spcAft>
            </a:pPr>
            <a:r>
              <a:rPr lang="nl-NL" altLang="nl-NL" dirty="0">
                <a:solidFill>
                  <a:srgbClr val="0070C0"/>
                </a:solidFill>
                <a:ea typeface="+mn-ea"/>
                <a:cs typeface="Arial" panose="020B0604020202020204" pitchFamily="34" charset="0"/>
              </a:rPr>
              <a:t>Veiligheid is een taak voor iedereen!</a:t>
            </a:r>
            <a:br>
              <a:rPr lang="nl-NL" altLang="nl-NL" dirty="0">
                <a:solidFill>
                  <a:srgbClr val="0070C0"/>
                </a:solidFill>
                <a:ea typeface="+mn-ea"/>
                <a:cs typeface="Arial" panose="020B0604020202020204" pitchFamily="34" charset="0"/>
              </a:rPr>
            </a:br>
            <a:r>
              <a:rPr lang="nl-NL" altLang="nl-NL" dirty="0">
                <a:cs typeface="Arial" panose="020B0604020202020204" pitchFamily="34" charset="0"/>
              </a:rPr>
              <a:t>Veiligheid is een taak voor iedereen!</a:t>
            </a:r>
            <a:br>
              <a:rPr lang="nl-NL" altLang="nl-NL" dirty="0">
                <a:cs typeface="Arial" panose="020B0604020202020204" pitchFamily="34" charset="0"/>
              </a:rPr>
            </a:br>
            <a:r>
              <a:rPr lang="nl-NL" altLang="nl-NL" dirty="0">
                <a:cs typeface="Arial" panose="020B0604020202020204" pitchFamily="34" charset="0"/>
              </a:rPr>
              <a:t>Veiligheid is een taak voor iedereen!</a:t>
            </a:r>
            <a:br>
              <a:rPr lang="nl-NL" altLang="nl-NL" dirty="0">
                <a:cs typeface="Arial" panose="020B0604020202020204" pitchFamily="34" charset="0"/>
              </a:rPr>
            </a:br>
            <a:r>
              <a:rPr lang="nl-NL" altLang="nl-NL" dirty="0">
                <a:cs typeface="Arial" panose="020B0604020202020204" pitchFamily="34" charset="0"/>
              </a:rPr>
              <a:t>Veiligheid is een taak voor iedereen!</a:t>
            </a:r>
            <a:br>
              <a:rPr lang="nl-NL" altLang="nl-NL" dirty="0">
                <a:cs typeface="Arial" panose="020B0604020202020204" pitchFamily="34" charset="0"/>
              </a:rPr>
            </a:br>
            <a:r>
              <a:rPr lang="nl-NL" altLang="nl-NL" dirty="0">
                <a:cs typeface="Arial" panose="020B0604020202020204" pitchFamily="34" charset="0"/>
              </a:rPr>
              <a:t>Veiligheid is een taak voor iedereen!</a:t>
            </a:r>
            <a:br>
              <a:rPr lang="nl-NL" altLang="nl-NL" dirty="0">
                <a:cs typeface="Arial" panose="020B0604020202020204" pitchFamily="34" charset="0"/>
              </a:rPr>
            </a:br>
            <a:r>
              <a:rPr lang="nl-NL" altLang="nl-NL" dirty="0">
                <a:cs typeface="Arial" panose="020B0604020202020204" pitchFamily="34" charset="0"/>
              </a:rPr>
              <a:t>Veiligheid is een taak voor iedereen!</a:t>
            </a:r>
            <a:br>
              <a:rPr lang="nl-NL" altLang="nl-NL" dirty="0">
                <a:cs typeface="Arial" panose="020B0604020202020204" pitchFamily="34" charset="0"/>
              </a:rPr>
            </a:br>
            <a:br>
              <a:rPr lang="nl-NL" dirty="0">
                <a:solidFill>
                  <a:schemeClr val="tx1"/>
                </a:solidFill>
              </a:rPr>
            </a:br>
            <a:br>
              <a:rPr lang="nl-NL" dirty="0">
                <a:solidFill>
                  <a:schemeClr val="tx1"/>
                </a:solidFill>
              </a:rPr>
            </a:br>
            <a:r>
              <a:rPr lang="nl-NL" altLang="nl-NL" sz="2400" dirty="0">
                <a:solidFill>
                  <a:srgbClr val="000000"/>
                </a:solidFill>
                <a:ea typeface="+mn-ea"/>
                <a:cs typeface="Arial" panose="020B0604020202020204" pitchFamily="34" charset="0"/>
              </a:rPr>
              <a:t>80% onveilige handelingen!</a:t>
            </a:r>
            <a:br>
              <a:rPr lang="nl-NL" altLang="nl-NL" sz="1800" b="0" dirty="0">
                <a:solidFill>
                  <a:srgbClr val="000000"/>
                </a:solidFill>
                <a:ea typeface="+mn-ea"/>
                <a:cs typeface="Arial" panose="020B0604020202020204" pitchFamily="34" charset="0"/>
              </a:rPr>
            </a:br>
            <a:br>
              <a:rPr lang="nl-NL" dirty="0">
                <a:solidFill>
                  <a:schemeClr val="tx1"/>
                </a:solidFill>
              </a:rPr>
            </a:br>
            <a:endParaRPr lang="nl-NL" dirty="0">
              <a:solidFill>
                <a:schemeClr val="tx1"/>
              </a:solidFill>
            </a:endParaRPr>
          </a:p>
        </p:txBody>
      </p:sp>
      <p:pic>
        <p:nvPicPr>
          <p:cNvPr id="4" name="Picture 10">
            <a:extLst>
              <a:ext uri="{FF2B5EF4-FFF2-40B4-BE49-F238E27FC236}">
                <a16:creationId xmlns:a16="http://schemas.microsoft.com/office/drawing/2014/main" id="{7D7E5444-4056-4332-AB6A-342F7669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605" y="1989826"/>
            <a:ext cx="28003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1B69EDDD-544B-41A3-B9E6-2F3FE74F95B0}"/>
              </a:ext>
            </a:extLst>
          </p:cNvPr>
          <p:cNvSpPr/>
          <p:nvPr/>
        </p:nvSpPr>
        <p:spPr>
          <a:xfrm>
            <a:off x="5361722" y="2254520"/>
            <a:ext cx="4241867" cy="523220"/>
          </a:xfrm>
          <a:prstGeom prst="rect">
            <a:avLst/>
          </a:prstGeom>
        </p:spPr>
        <p:txBody>
          <a:bodyPr wrap="none">
            <a:spAutoFit/>
          </a:bodyPr>
          <a:lstStyle/>
          <a:p>
            <a:pPr>
              <a:spcBef>
                <a:spcPct val="0"/>
              </a:spcBef>
              <a:buFontTx/>
              <a:buNone/>
            </a:pPr>
            <a:r>
              <a:rPr lang="nl-NL" altLang="nl-NL" sz="2800" b="1" dirty="0">
                <a:latin typeface="Arial" panose="020B0604020202020204" pitchFamily="34" charset="0"/>
                <a:cs typeface="Arial" panose="020B0604020202020204" pitchFamily="34" charset="0"/>
              </a:rPr>
              <a:t>20% onveilige situaties!</a:t>
            </a:r>
            <a:endParaRPr lang="nl-NL" altLang="nl-N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56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6095999" y="1611984"/>
            <a:ext cx="2406977" cy="1231106"/>
          </a:xfrm>
          <a:prstGeom prst="rect">
            <a:avLst/>
          </a:prstGeom>
          <a:noFill/>
        </p:spPr>
        <p:txBody>
          <a:bodyPr wrap="square" rtlCol="0">
            <a:spAutoFit/>
          </a:bodyPr>
          <a:lstStyle/>
          <a:p>
            <a:endParaRPr lang="nl-NL" dirty="0"/>
          </a:p>
          <a:p>
            <a:endParaRPr lang="nl-NL" dirty="0"/>
          </a:p>
          <a:p>
            <a:endParaRPr lang="nl-NL" dirty="0"/>
          </a:p>
          <a:p>
            <a:r>
              <a:rPr lang="nl-NL" sz="2000" b="1" dirty="0">
                <a:latin typeface="Arial" panose="020B0604020202020204" pitchFamily="34" charset="0"/>
                <a:cs typeface="Arial" panose="020B0604020202020204" pitchFamily="34" charset="0"/>
              </a:rPr>
              <a:t>Onveilige situatie</a:t>
            </a:r>
          </a:p>
        </p:txBody>
      </p:sp>
      <p:pic>
        <p:nvPicPr>
          <p:cNvPr id="5" name="Picture 3" descr="untitled3">
            <a:extLst>
              <a:ext uri="{FF2B5EF4-FFF2-40B4-BE49-F238E27FC236}">
                <a16:creationId xmlns:a16="http://schemas.microsoft.com/office/drawing/2014/main" id="{E08FA753-EC4D-4427-BD4A-3537D71A2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16" y="1762813"/>
            <a:ext cx="4028037" cy="3021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fbeelding 2">
            <a:extLst>
              <a:ext uri="{FF2B5EF4-FFF2-40B4-BE49-F238E27FC236}">
                <a16:creationId xmlns:a16="http://schemas.microsoft.com/office/drawing/2014/main" id="{2621BBAE-1510-4E4D-A441-F957D891CEB6}"/>
              </a:ext>
            </a:extLst>
          </p:cNvPr>
          <p:cNvPicPr>
            <a:picLocks noChangeAspect="1"/>
          </p:cNvPicPr>
          <p:nvPr/>
        </p:nvPicPr>
        <p:blipFill>
          <a:blip r:embed="rId3"/>
          <a:stretch>
            <a:fillRect/>
          </a:stretch>
        </p:blipFill>
        <p:spPr>
          <a:xfrm>
            <a:off x="5758983" y="3704734"/>
            <a:ext cx="3773297" cy="2645834"/>
          </a:xfrm>
          <a:prstGeom prst="rect">
            <a:avLst/>
          </a:prstGeom>
        </p:spPr>
      </p:pic>
    </p:spTree>
    <p:extLst>
      <p:ext uri="{BB962C8B-B14F-4D97-AF65-F5344CB8AC3E}">
        <p14:creationId xmlns:p14="http://schemas.microsoft.com/office/powerpoint/2010/main" val="300759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00110"/>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							Onveilig handelen</a:t>
            </a:r>
          </a:p>
        </p:txBody>
      </p:sp>
      <p:pic>
        <p:nvPicPr>
          <p:cNvPr id="4" name="Picture 3" descr="untitled2">
            <a:extLst>
              <a:ext uri="{FF2B5EF4-FFF2-40B4-BE49-F238E27FC236}">
                <a16:creationId xmlns:a16="http://schemas.microsoft.com/office/drawing/2014/main" id="{35DAC803-71AA-4630-B474-CFF16647D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824" y="2351434"/>
            <a:ext cx="3486301" cy="406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fbeelding 2">
            <a:extLst>
              <a:ext uri="{FF2B5EF4-FFF2-40B4-BE49-F238E27FC236}">
                <a16:creationId xmlns:a16="http://schemas.microsoft.com/office/drawing/2014/main" id="{253CBC26-F83B-4C3C-9291-1085DFD86799}"/>
              </a:ext>
            </a:extLst>
          </p:cNvPr>
          <p:cNvPicPr>
            <a:picLocks noChangeAspect="1"/>
          </p:cNvPicPr>
          <p:nvPr/>
        </p:nvPicPr>
        <p:blipFill>
          <a:blip r:embed="rId3"/>
          <a:stretch>
            <a:fillRect/>
          </a:stretch>
        </p:blipFill>
        <p:spPr>
          <a:xfrm>
            <a:off x="1372093" y="1644454"/>
            <a:ext cx="3199907" cy="4768230"/>
          </a:xfrm>
          <a:prstGeom prst="rect">
            <a:avLst/>
          </a:prstGeom>
        </p:spPr>
      </p:pic>
    </p:spTree>
    <p:extLst>
      <p:ext uri="{BB962C8B-B14F-4D97-AF65-F5344CB8AC3E}">
        <p14:creationId xmlns:p14="http://schemas.microsoft.com/office/powerpoint/2010/main" val="298640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970318"/>
          </a:xfrm>
          <a:prstGeom prst="rect">
            <a:avLst/>
          </a:prstGeom>
          <a:noFill/>
        </p:spPr>
        <p:txBody>
          <a:bodyPr wrap="square" rtlCol="0">
            <a:spAutoFit/>
          </a:bodyPr>
          <a:lstStyle/>
          <a:p>
            <a:endParaRPr lang="nl-NL" dirty="0"/>
          </a:p>
          <a:p>
            <a:r>
              <a:rPr lang="nl-NL" dirty="0">
                <a:latin typeface="Arial" panose="020B0604020202020204" pitchFamily="34" charset="0"/>
                <a:cs typeface="Arial" panose="020B0604020202020204" pitchFamily="34" charset="0"/>
              </a:rPr>
              <a:t>In de Arbowet is vastgesteld dat de werkgever moet zorgen voor een veilige en gezonde werkplek.</a:t>
            </a:r>
          </a:p>
          <a:p>
            <a:endParaRPr lang="nl-NL"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De volgende stappen zijn te nemen:</a:t>
            </a:r>
          </a:p>
          <a:p>
            <a:endParaRPr lang="nl-NL" u="sng"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De bron van het gevaar wegnemen. (Oplossing: andere machine kopen).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De bron van het gevaar afschermen. (Oplossing: schermkap om een </a:t>
            </a:r>
            <a:r>
              <a:rPr lang="nl-NL" dirty="0" err="1">
                <a:latin typeface="Arial" panose="020B0604020202020204" pitchFamily="34" charset="0"/>
                <a:cs typeface="Arial" panose="020B0604020202020204" pitchFamily="34" charset="0"/>
              </a:rPr>
              <a:t>aftakas</a:t>
            </a:r>
            <a:r>
              <a:rPr lang="nl-NL" dirty="0">
                <a:latin typeface="Arial" panose="020B0604020202020204" pitchFamily="34" charset="0"/>
                <a:cs typeface="Arial" panose="020B0604020202020204" pitchFamily="34" charset="0"/>
              </a:rPr>
              <a:t> aanbrengen).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Voorkomen van blootstelling. (Oplossing: compressor in een andere ruimte plaatsen)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Gebruikmaken van Persoonlijke beschermmiddelen. (Oplossing: gewoon gebruiken)</a:t>
            </a:r>
          </a:p>
        </p:txBody>
      </p:sp>
    </p:spTree>
    <p:extLst>
      <p:ext uri="{BB962C8B-B14F-4D97-AF65-F5344CB8AC3E}">
        <p14:creationId xmlns:p14="http://schemas.microsoft.com/office/powerpoint/2010/main" val="4167115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247317"/>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Persoonlijke beschermmiddelen (</a:t>
            </a:r>
            <a:r>
              <a:rPr lang="nl-NL" b="1" dirty="0" err="1">
                <a:latin typeface="Arial" panose="020B0604020202020204" pitchFamily="34" charset="0"/>
                <a:cs typeface="Arial" panose="020B0604020202020204" pitchFamily="34" charset="0"/>
              </a:rPr>
              <a:t>PBM’s</a:t>
            </a:r>
            <a:r>
              <a:rPr lang="nl-NL" b="1" dirty="0">
                <a:latin typeface="Arial" panose="020B0604020202020204" pitchFamily="34" charset="0"/>
                <a:cs typeface="Arial" panose="020B0604020202020204" pitchFamily="34" charset="0"/>
              </a:rPr>
              <a:t>)</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Om jezelf te beschermen zijn er beschermmiddelen voor:</a:t>
            </a:r>
          </a:p>
          <a:p>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Handen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Voeten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Ogen</a:t>
            </a:r>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3" name="Afbeelding 2">
            <a:extLst>
              <a:ext uri="{FF2B5EF4-FFF2-40B4-BE49-F238E27FC236}">
                <a16:creationId xmlns:a16="http://schemas.microsoft.com/office/drawing/2014/main" id="{B453D27A-71AE-4759-8E4E-7734B122EADC}"/>
              </a:ext>
            </a:extLst>
          </p:cNvPr>
          <p:cNvPicPr>
            <a:picLocks noChangeAspect="1"/>
          </p:cNvPicPr>
          <p:nvPr/>
        </p:nvPicPr>
        <p:blipFill>
          <a:blip r:embed="rId2"/>
          <a:stretch>
            <a:fillRect/>
          </a:stretch>
        </p:blipFill>
        <p:spPr>
          <a:xfrm>
            <a:off x="900753" y="4780027"/>
            <a:ext cx="1694664" cy="1694664"/>
          </a:xfrm>
          <a:prstGeom prst="rect">
            <a:avLst/>
          </a:prstGeom>
        </p:spPr>
      </p:pic>
      <p:pic>
        <p:nvPicPr>
          <p:cNvPr id="4" name="Afbeelding 3">
            <a:extLst>
              <a:ext uri="{FF2B5EF4-FFF2-40B4-BE49-F238E27FC236}">
                <a16:creationId xmlns:a16="http://schemas.microsoft.com/office/drawing/2014/main" id="{12E0F74A-4E34-4FEA-9784-7B1244277E94}"/>
              </a:ext>
            </a:extLst>
          </p:cNvPr>
          <p:cNvPicPr>
            <a:picLocks noChangeAspect="1"/>
          </p:cNvPicPr>
          <p:nvPr/>
        </p:nvPicPr>
        <p:blipFill>
          <a:blip r:embed="rId3"/>
          <a:stretch>
            <a:fillRect/>
          </a:stretch>
        </p:blipFill>
        <p:spPr>
          <a:xfrm>
            <a:off x="3295060" y="4635433"/>
            <a:ext cx="2554315" cy="1983851"/>
          </a:xfrm>
          <a:prstGeom prst="rect">
            <a:avLst/>
          </a:prstGeom>
        </p:spPr>
      </p:pic>
      <p:pic>
        <p:nvPicPr>
          <p:cNvPr id="5" name="Afbeelding 4">
            <a:extLst>
              <a:ext uri="{FF2B5EF4-FFF2-40B4-BE49-F238E27FC236}">
                <a16:creationId xmlns:a16="http://schemas.microsoft.com/office/drawing/2014/main" id="{927184C8-79B2-4AA3-B5E4-E2F918C87388}"/>
              </a:ext>
            </a:extLst>
          </p:cNvPr>
          <p:cNvPicPr>
            <a:picLocks noChangeAspect="1"/>
          </p:cNvPicPr>
          <p:nvPr/>
        </p:nvPicPr>
        <p:blipFill>
          <a:blip r:embed="rId4"/>
          <a:stretch>
            <a:fillRect/>
          </a:stretch>
        </p:blipFill>
        <p:spPr>
          <a:xfrm>
            <a:off x="6655324" y="4780027"/>
            <a:ext cx="1601235" cy="1552218"/>
          </a:xfrm>
          <a:prstGeom prst="rect">
            <a:avLst/>
          </a:prstGeom>
        </p:spPr>
      </p:pic>
      <p:pic>
        <p:nvPicPr>
          <p:cNvPr id="7" name="Afbeelding 6">
            <a:extLst>
              <a:ext uri="{FF2B5EF4-FFF2-40B4-BE49-F238E27FC236}">
                <a16:creationId xmlns:a16="http://schemas.microsoft.com/office/drawing/2014/main" id="{FD4D86ED-5DAD-4E7B-8D82-8CEDF097AD69}"/>
              </a:ext>
            </a:extLst>
          </p:cNvPr>
          <p:cNvPicPr>
            <a:picLocks noChangeAspect="1"/>
          </p:cNvPicPr>
          <p:nvPr/>
        </p:nvPicPr>
        <p:blipFill>
          <a:blip r:embed="rId5"/>
          <a:stretch>
            <a:fillRect/>
          </a:stretch>
        </p:blipFill>
        <p:spPr>
          <a:xfrm>
            <a:off x="8914763" y="4607791"/>
            <a:ext cx="1866900" cy="1866900"/>
          </a:xfrm>
          <a:prstGeom prst="rect">
            <a:avLst/>
          </a:prstGeom>
        </p:spPr>
      </p:pic>
    </p:spTree>
    <p:extLst>
      <p:ext uri="{BB962C8B-B14F-4D97-AF65-F5344CB8AC3E}">
        <p14:creationId xmlns:p14="http://schemas.microsoft.com/office/powerpoint/2010/main" val="4271378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247317"/>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Persoonlijke beschermmiddelen (</a:t>
            </a:r>
            <a:r>
              <a:rPr lang="nl-NL" b="1" dirty="0" err="1">
                <a:latin typeface="Arial" panose="020B0604020202020204" pitchFamily="34" charset="0"/>
                <a:cs typeface="Arial" panose="020B0604020202020204" pitchFamily="34" charset="0"/>
              </a:rPr>
              <a:t>PBM’s</a:t>
            </a:r>
            <a:r>
              <a:rPr lang="nl-NL" b="1" dirty="0">
                <a:latin typeface="Arial" panose="020B0604020202020204" pitchFamily="34" charset="0"/>
                <a:cs typeface="Arial" panose="020B0604020202020204" pitchFamily="34" charset="0"/>
              </a:rPr>
              <a:t>)</a:t>
            </a:r>
          </a:p>
          <a:p>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Oren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Het hoofd</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Ademhaling </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Gehele lichaam</a:t>
            </a:r>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3" name="Afbeelding 2">
            <a:extLst>
              <a:ext uri="{FF2B5EF4-FFF2-40B4-BE49-F238E27FC236}">
                <a16:creationId xmlns:a16="http://schemas.microsoft.com/office/drawing/2014/main" id="{7C43E494-BA5A-4184-B8C1-8B5B93A7611C}"/>
              </a:ext>
            </a:extLst>
          </p:cNvPr>
          <p:cNvPicPr>
            <a:picLocks noChangeAspect="1"/>
          </p:cNvPicPr>
          <p:nvPr/>
        </p:nvPicPr>
        <p:blipFill>
          <a:blip r:embed="rId2"/>
          <a:stretch>
            <a:fillRect/>
          </a:stretch>
        </p:blipFill>
        <p:spPr>
          <a:xfrm>
            <a:off x="4665926" y="4595503"/>
            <a:ext cx="2163501" cy="1649985"/>
          </a:xfrm>
          <a:prstGeom prst="rect">
            <a:avLst/>
          </a:prstGeom>
        </p:spPr>
      </p:pic>
      <p:pic>
        <p:nvPicPr>
          <p:cNvPr id="4" name="Afbeelding 3">
            <a:extLst>
              <a:ext uri="{FF2B5EF4-FFF2-40B4-BE49-F238E27FC236}">
                <a16:creationId xmlns:a16="http://schemas.microsoft.com/office/drawing/2014/main" id="{C2B7D285-A528-4E69-9164-0E40D6591BDD}"/>
              </a:ext>
            </a:extLst>
          </p:cNvPr>
          <p:cNvPicPr>
            <a:picLocks noChangeAspect="1"/>
          </p:cNvPicPr>
          <p:nvPr/>
        </p:nvPicPr>
        <p:blipFill>
          <a:blip r:embed="rId3"/>
          <a:stretch>
            <a:fillRect/>
          </a:stretch>
        </p:blipFill>
        <p:spPr>
          <a:xfrm>
            <a:off x="8866499" y="4127074"/>
            <a:ext cx="2019300" cy="2266950"/>
          </a:xfrm>
          <a:prstGeom prst="rect">
            <a:avLst/>
          </a:prstGeom>
        </p:spPr>
      </p:pic>
      <p:pic>
        <p:nvPicPr>
          <p:cNvPr id="5" name="Afbeelding 4">
            <a:extLst>
              <a:ext uri="{FF2B5EF4-FFF2-40B4-BE49-F238E27FC236}">
                <a16:creationId xmlns:a16="http://schemas.microsoft.com/office/drawing/2014/main" id="{A5BDC324-F845-45CB-B65D-EC56240BE825}"/>
              </a:ext>
            </a:extLst>
          </p:cNvPr>
          <p:cNvPicPr>
            <a:picLocks noChangeAspect="1"/>
          </p:cNvPicPr>
          <p:nvPr/>
        </p:nvPicPr>
        <p:blipFill>
          <a:blip r:embed="rId4"/>
          <a:stretch>
            <a:fillRect/>
          </a:stretch>
        </p:blipFill>
        <p:spPr>
          <a:xfrm>
            <a:off x="6831935" y="4348932"/>
            <a:ext cx="2143125" cy="2143125"/>
          </a:xfrm>
          <a:prstGeom prst="rect">
            <a:avLst/>
          </a:prstGeom>
        </p:spPr>
      </p:pic>
      <p:pic>
        <p:nvPicPr>
          <p:cNvPr id="7" name="Afbeelding 6">
            <a:extLst>
              <a:ext uri="{FF2B5EF4-FFF2-40B4-BE49-F238E27FC236}">
                <a16:creationId xmlns:a16="http://schemas.microsoft.com/office/drawing/2014/main" id="{3A4FEAF4-8A49-4045-8708-F3A2B520A7D7}"/>
              </a:ext>
            </a:extLst>
          </p:cNvPr>
          <p:cNvPicPr>
            <a:picLocks noChangeAspect="1"/>
          </p:cNvPicPr>
          <p:nvPr/>
        </p:nvPicPr>
        <p:blipFill>
          <a:blip r:embed="rId5"/>
          <a:stretch>
            <a:fillRect/>
          </a:stretch>
        </p:blipFill>
        <p:spPr>
          <a:xfrm>
            <a:off x="837368" y="4967926"/>
            <a:ext cx="1625088" cy="1426098"/>
          </a:xfrm>
          <a:prstGeom prst="rect">
            <a:avLst/>
          </a:prstGeom>
        </p:spPr>
      </p:pic>
      <p:pic>
        <p:nvPicPr>
          <p:cNvPr id="8" name="Afbeelding 7">
            <a:extLst>
              <a:ext uri="{FF2B5EF4-FFF2-40B4-BE49-F238E27FC236}">
                <a16:creationId xmlns:a16="http://schemas.microsoft.com/office/drawing/2014/main" id="{A73F0245-808B-48B4-AF8E-2E2302FF6C34}"/>
              </a:ext>
            </a:extLst>
          </p:cNvPr>
          <p:cNvPicPr>
            <a:picLocks noChangeAspect="1"/>
          </p:cNvPicPr>
          <p:nvPr/>
        </p:nvPicPr>
        <p:blipFill>
          <a:blip r:embed="rId6"/>
          <a:stretch>
            <a:fillRect/>
          </a:stretch>
        </p:blipFill>
        <p:spPr>
          <a:xfrm>
            <a:off x="2635828" y="4710697"/>
            <a:ext cx="1735074" cy="1735074"/>
          </a:xfrm>
          <a:prstGeom prst="rect">
            <a:avLst/>
          </a:prstGeom>
        </p:spPr>
      </p:pic>
    </p:spTree>
    <p:extLst>
      <p:ext uri="{BB962C8B-B14F-4D97-AF65-F5344CB8AC3E}">
        <p14:creationId xmlns:p14="http://schemas.microsoft.com/office/powerpoint/2010/main" val="2307755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693319"/>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Veiligheidspictogrammen</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Om snel aan te geven welke gevaren er zijn. Of welke veiligheidsmaatregelen verplicht zijn zie je vaak pictogrammen.</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Enkele voorbeelden:</a:t>
            </a:r>
          </a:p>
          <a:p>
            <a:endParaRPr lang="nl-NL" dirty="0"/>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3" name="Afbeelding 2">
            <a:extLst>
              <a:ext uri="{FF2B5EF4-FFF2-40B4-BE49-F238E27FC236}">
                <a16:creationId xmlns:a16="http://schemas.microsoft.com/office/drawing/2014/main" id="{129DC45A-A61D-4F47-9ABC-0380264899D6}"/>
              </a:ext>
            </a:extLst>
          </p:cNvPr>
          <p:cNvPicPr>
            <a:picLocks noChangeAspect="1"/>
          </p:cNvPicPr>
          <p:nvPr/>
        </p:nvPicPr>
        <p:blipFill>
          <a:blip r:embed="rId2"/>
          <a:stretch>
            <a:fillRect/>
          </a:stretch>
        </p:blipFill>
        <p:spPr>
          <a:xfrm>
            <a:off x="4860892" y="5062091"/>
            <a:ext cx="1235108" cy="1235108"/>
          </a:xfrm>
          <a:prstGeom prst="rect">
            <a:avLst/>
          </a:prstGeom>
        </p:spPr>
      </p:pic>
      <p:pic>
        <p:nvPicPr>
          <p:cNvPr id="4" name="Afbeelding 3">
            <a:extLst>
              <a:ext uri="{FF2B5EF4-FFF2-40B4-BE49-F238E27FC236}">
                <a16:creationId xmlns:a16="http://schemas.microsoft.com/office/drawing/2014/main" id="{7B4A63D4-714C-4C9B-82C8-F085232ADA10}"/>
              </a:ext>
            </a:extLst>
          </p:cNvPr>
          <p:cNvPicPr>
            <a:picLocks noChangeAspect="1"/>
          </p:cNvPicPr>
          <p:nvPr/>
        </p:nvPicPr>
        <p:blipFill>
          <a:blip r:embed="rId3"/>
          <a:stretch>
            <a:fillRect/>
          </a:stretch>
        </p:blipFill>
        <p:spPr>
          <a:xfrm>
            <a:off x="571833" y="3598781"/>
            <a:ext cx="3670229" cy="2886860"/>
          </a:xfrm>
          <a:prstGeom prst="rect">
            <a:avLst/>
          </a:prstGeom>
        </p:spPr>
      </p:pic>
      <p:pic>
        <p:nvPicPr>
          <p:cNvPr id="7" name="Afbeelding 6">
            <a:extLst>
              <a:ext uri="{FF2B5EF4-FFF2-40B4-BE49-F238E27FC236}">
                <a16:creationId xmlns:a16="http://schemas.microsoft.com/office/drawing/2014/main" id="{4AA73006-DF75-4366-B7B8-ADA9545658C7}"/>
              </a:ext>
            </a:extLst>
          </p:cNvPr>
          <p:cNvPicPr>
            <a:picLocks noChangeAspect="1"/>
          </p:cNvPicPr>
          <p:nvPr/>
        </p:nvPicPr>
        <p:blipFill>
          <a:blip r:embed="rId4"/>
          <a:stretch>
            <a:fillRect/>
          </a:stretch>
        </p:blipFill>
        <p:spPr>
          <a:xfrm>
            <a:off x="5787272" y="3482312"/>
            <a:ext cx="1560922" cy="1170692"/>
          </a:xfrm>
          <a:prstGeom prst="rect">
            <a:avLst/>
          </a:prstGeom>
        </p:spPr>
      </p:pic>
      <p:pic>
        <p:nvPicPr>
          <p:cNvPr id="8" name="Afbeelding 7">
            <a:extLst>
              <a:ext uri="{FF2B5EF4-FFF2-40B4-BE49-F238E27FC236}">
                <a16:creationId xmlns:a16="http://schemas.microsoft.com/office/drawing/2014/main" id="{D3F2CE38-561A-453A-AF8D-92F926155210}"/>
              </a:ext>
            </a:extLst>
          </p:cNvPr>
          <p:cNvPicPr>
            <a:picLocks noChangeAspect="1"/>
          </p:cNvPicPr>
          <p:nvPr/>
        </p:nvPicPr>
        <p:blipFill>
          <a:blip r:embed="rId5"/>
          <a:stretch>
            <a:fillRect/>
          </a:stretch>
        </p:blipFill>
        <p:spPr>
          <a:xfrm>
            <a:off x="8662349" y="3345539"/>
            <a:ext cx="1560922" cy="1385716"/>
          </a:xfrm>
          <a:prstGeom prst="rect">
            <a:avLst/>
          </a:prstGeom>
        </p:spPr>
      </p:pic>
      <p:pic>
        <p:nvPicPr>
          <p:cNvPr id="9" name="Afbeelding 8">
            <a:extLst>
              <a:ext uri="{FF2B5EF4-FFF2-40B4-BE49-F238E27FC236}">
                <a16:creationId xmlns:a16="http://schemas.microsoft.com/office/drawing/2014/main" id="{B27DDF2A-C337-4297-AD80-E664C91AC1BF}"/>
              </a:ext>
            </a:extLst>
          </p:cNvPr>
          <p:cNvPicPr>
            <a:picLocks noChangeAspect="1"/>
          </p:cNvPicPr>
          <p:nvPr/>
        </p:nvPicPr>
        <p:blipFill>
          <a:blip r:embed="rId6"/>
          <a:stretch>
            <a:fillRect/>
          </a:stretch>
        </p:blipFill>
        <p:spPr>
          <a:xfrm>
            <a:off x="7251767" y="4880330"/>
            <a:ext cx="1638300" cy="1638300"/>
          </a:xfrm>
          <a:prstGeom prst="rect">
            <a:avLst/>
          </a:prstGeom>
        </p:spPr>
      </p:pic>
    </p:spTree>
    <p:extLst>
      <p:ext uri="{BB962C8B-B14F-4D97-AF65-F5344CB8AC3E}">
        <p14:creationId xmlns:p14="http://schemas.microsoft.com/office/powerpoint/2010/main" val="3517446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524315"/>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Veiligheidspictogrammen</a:t>
            </a:r>
          </a:p>
          <a:p>
            <a:endParaRPr lang="nl-NL" dirty="0"/>
          </a:p>
          <a:p>
            <a:endParaRPr lang="nl-NL" dirty="0"/>
          </a:p>
          <a:p>
            <a:r>
              <a:rPr lang="nl-NL" dirty="0">
                <a:latin typeface="Arial" panose="020B0604020202020204" pitchFamily="34" charset="0"/>
                <a:cs typeface="Arial" panose="020B0604020202020204" pitchFamily="34" charset="0"/>
              </a:rPr>
              <a:t>Verbod						Gebod</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		Waarschuwing</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Veiligheidsvoorziening				Brandbestrijding</a:t>
            </a:r>
          </a:p>
          <a:p>
            <a:r>
              <a:rPr lang="nl-NL" dirty="0">
                <a:latin typeface="Arial" panose="020B0604020202020204" pitchFamily="34" charset="0"/>
                <a:cs typeface="Arial" panose="020B0604020202020204" pitchFamily="34" charset="0"/>
              </a:rPr>
              <a:t>					</a:t>
            </a:r>
          </a:p>
        </p:txBody>
      </p:sp>
      <p:pic>
        <p:nvPicPr>
          <p:cNvPr id="11" name="Afbeelding 10">
            <a:extLst>
              <a:ext uri="{FF2B5EF4-FFF2-40B4-BE49-F238E27FC236}">
                <a16:creationId xmlns:a16="http://schemas.microsoft.com/office/drawing/2014/main" id="{D86972C2-4DF9-4895-8E84-15CA94FFF851}"/>
              </a:ext>
            </a:extLst>
          </p:cNvPr>
          <p:cNvPicPr>
            <a:picLocks noChangeAspect="1"/>
          </p:cNvPicPr>
          <p:nvPr/>
        </p:nvPicPr>
        <p:blipFill>
          <a:blip r:embed="rId2"/>
          <a:stretch>
            <a:fillRect/>
          </a:stretch>
        </p:blipFill>
        <p:spPr>
          <a:xfrm>
            <a:off x="1648451" y="2462700"/>
            <a:ext cx="1621677" cy="1932599"/>
          </a:xfrm>
          <a:prstGeom prst="rect">
            <a:avLst/>
          </a:prstGeom>
        </p:spPr>
      </p:pic>
      <p:pic>
        <p:nvPicPr>
          <p:cNvPr id="12" name="Afbeelding 11">
            <a:extLst>
              <a:ext uri="{FF2B5EF4-FFF2-40B4-BE49-F238E27FC236}">
                <a16:creationId xmlns:a16="http://schemas.microsoft.com/office/drawing/2014/main" id="{7AAAEE4C-B438-4562-8D22-60CD4FA41E71}"/>
              </a:ext>
            </a:extLst>
          </p:cNvPr>
          <p:cNvPicPr>
            <a:picLocks noChangeAspect="1"/>
          </p:cNvPicPr>
          <p:nvPr/>
        </p:nvPicPr>
        <p:blipFill>
          <a:blip r:embed="rId3"/>
          <a:stretch>
            <a:fillRect/>
          </a:stretch>
        </p:blipFill>
        <p:spPr>
          <a:xfrm>
            <a:off x="7261179" y="2462700"/>
            <a:ext cx="1591194" cy="1877731"/>
          </a:xfrm>
          <a:prstGeom prst="rect">
            <a:avLst/>
          </a:prstGeom>
        </p:spPr>
      </p:pic>
      <p:pic>
        <p:nvPicPr>
          <p:cNvPr id="13" name="Afbeelding 12">
            <a:extLst>
              <a:ext uri="{FF2B5EF4-FFF2-40B4-BE49-F238E27FC236}">
                <a16:creationId xmlns:a16="http://schemas.microsoft.com/office/drawing/2014/main" id="{C8183450-E974-4317-9365-566AF0E62AAE}"/>
              </a:ext>
            </a:extLst>
          </p:cNvPr>
          <p:cNvPicPr>
            <a:picLocks noChangeAspect="1"/>
          </p:cNvPicPr>
          <p:nvPr/>
        </p:nvPicPr>
        <p:blipFill>
          <a:blip r:embed="rId4"/>
          <a:stretch>
            <a:fillRect/>
          </a:stretch>
        </p:blipFill>
        <p:spPr>
          <a:xfrm>
            <a:off x="4644895" y="3529592"/>
            <a:ext cx="987638" cy="865707"/>
          </a:xfrm>
          <a:prstGeom prst="rect">
            <a:avLst/>
          </a:prstGeom>
        </p:spPr>
      </p:pic>
      <p:pic>
        <p:nvPicPr>
          <p:cNvPr id="14" name="Afbeelding 13">
            <a:extLst>
              <a:ext uri="{FF2B5EF4-FFF2-40B4-BE49-F238E27FC236}">
                <a16:creationId xmlns:a16="http://schemas.microsoft.com/office/drawing/2014/main" id="{D8B90DE7-4129-4F0E-8FD6-74C48A3CE243}"/>
              </a:ext>
            </a:extLst>
          </p:cNvPr>
          <p:cNvPicPr>
            <a:picLocks noChangeAspect="1"/>
          </p:cNvPicPr>
          <p:nvPr/>
        </p:nvPicPr>
        <p:blipFill>
          <a:blip r:embed="rId5"/>
          <a:stretch>
            <a:fillRect/>
          </a:stretch>
        </p:blipFill>
        <p:spPr>
          <a:xfrm>
            <a:off x="3519237" y="5374010"/>
            <a:ext cx="963251" cy="853514"/>
          </a:xfrm>
          <a:prstGeom prst="rect">
            <a:avLst/>
          </a:prstGeom>
        </p:spPr>
      </p:pic>
      <p:pic>
        <p:nvPicPr>
          <p:cNvPr id="15" name="Afbeelding 14">
            <a:extLst>
              <a:ext uri="{FF2B5EF4-FFF2-40B4-BE49-F238E27FC236}">
                <a16:creationId xmlns:a16="http://schemas.microsoft.com/office/drawing/2014/main" id="{EC6CFA57-720B-44AA-B6C2-53BD07332940}"/>
              </a:ext>
            </a:extLst>
          </p:cNvPr>
          <p:cNvPicPr>
            <a:picLocks noChangeAspect="1"/>
          </p:cNvPicPr>
          <p:nvPr/>
        </p:nvPicPr>
        <p:blipFill>
          <a:blip r:embed="rId6"/>
          <a:stretch>
            <a:fillRect/>
          </a:stretch>
        </p:blipFill>
        <p:spPr>
          <a:xfrm>
            <a:off x="8389037" y="5374010"/>
            <a:ext cx="926672" cy="926672"/>
          </a:xfrm>
          <a:prstGeom prst="rect">
            <a:avLst/>
          </a:prstGeom>
        </p:spPr>
      </p:pic>
    </p:spTree>
    <p:extLst>
      <p:ext uri="{BB962C8B-B14F-4D97-AF65-F5344CB8AC3E}">
        <p14:creationId xmlns:p14="http://schemas.microsoft.com/office/powerpoint/2010/main" val="1747569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5355312"/>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Veel voorkomende ongevallen in de glastuinbouw en boomteelt:</a:t>
            </a: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Overreden worden door een trekker of rijdende machine</a:t>
            </a:r>
          </a:p>
          <a:p>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Bekneld raken in draaiende delen van machines.</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Vallen van hoogten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Voorbeelden uit de glastuinbouw:</a:t>
            </a:r>
          </a:p>
          <a:p>
            <a:r>
              <a:rPr lang="nl-NL" dirty="0">
                <a:hlinkClick r:id="rId2"/>
              </a:rPr>
              <a:t>Arbeidsveiligheid op een glastuinbouwbedrijf - YouTube</a:t>
            </a:r>
            <a:endParaRPr lang="nl-NL" dirty="0">
              <a:latin typeface="Arial" panose="020B0604020202020204" pitchFamily="34" charset="0"/>
              <a:cs typeface="Arial" panose="020B0604020202020204" pitchFamily="34" charset="0"/>
            </a:endParaRPr>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spTree>
    <p:extLst>
      <p:ext uri="{BB962C8B-B14F-4D97-AF65-F5344CB8AC3E}">
        <p14:creationId xmlns:p14="http://schemas.microsoft.com/office/powerpoint/2010/main" val="193184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139321"/>
          </a:xfrm>
          <a:prstGeom prst="rect">
            <a:avLst/>
          </a:prstGeom>
          <a:noFill/>
        </p:spPr>
        <p:txBody>
          <a:bodyPr wrap="square" rtlCol="0">
            <a:spAutoFit/>
          </a:bodyPr>
          <a:lstStyle/>
          <a:p>
            <a:endParaRPr lang="nl-NL" dirty="0"/>
          </a:p>
          <a:p>
            <a:r>
              <a:rPr lang="nl-NL" sz="2000" dirty="0">
                <a:latin typeface="Arial" panose="020B0604020202020204" pitchFamily="34" charset="0"/>
                <a:cs typeface="Arial" panose="020B0604020202020204" pitchFamily="34" charset="0"/>
              </a:rPr>
              <a:t>Een gezonde werkomgeving is belangrijk voor iedereen. In het arbobeleid van het bedrijf wordt hier aandacht aan besteed. Dit wordt samen met de medewerkers gemaakt.</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Preventief onderzoek kan gedaan worden met bijvoorbeeld hulp van </a:t>
            </a:r>
            <a:r>
              <a:rPr lang="nl-NL" sz="2000" dirty="0" err="1">
                <a:latin typeface="Arial" panose="020B0604020202020204" pitchFamily="34" charset="0"/>
                <a:cs typeface="Arial" panose="020B0604020202020204" pitchFamily="34" charset="0"/>
              </a:rPr>
              <a:t>Stigas</a:t>
            </a:r>
            <a:r>
              <a:rPr lang="nl-NL" sz="2000" dirty="0">
                <a:latin typeface="Arial" panose="020B0604020202020204" pitchFamily="34" charset="0"/>
                <a:cs typeface="Arial" panose="020B0604020202020204" pitchFamily="34" charset="0"/>
              </a:rPr>
              <a:t>.</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hlinkClick r:id="rId2"/>
              </a:rPr>
              <a:t>Preventief werkplekonderzoek</a:t>
            </a:r>
            <a:endParaRPr lang="nl-NL" sz="2000" dirty="0"/>
          </a:p>
          <a:p>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93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Wat staat er in de Arbowet?</a:t>
            </a: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88462"/>
            <a:ext cx="7880315" cy="1015663"/>
          </a:xfrm>
          <a:prstGeom prst="rect">
            <a:avLst/>
          </a:prstGeom>
          <a:noFill/>
        </p:spPr>
        <p:txBody>
          <a:bodyPr wrap="square" rtlCol="0">
            <a:spAutoFit/>
          </a:bodyPr>
          <a:lstStyle/>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In de Arbowet staan regels voor werkgevers en werknemers om de gezondheid en veiligheid van werknemers te bevorderen.</a:t>
            </a:r>
          </a:p>
        </p:txBody>
      </p:sp>
      <p:pic>
        <p:nvPicPr>
          <p:cNvPr id="1026" name="Picture 2" descr="Wat staat er in de Arbowet over EHBO-koffers? | EHBO-koffer.nl">
            <a:extLst>
              <a:ext uri="{FF2B5EF4-FFF2-40B4-BE49-F238E27FC236}">
                <a16:creationId xmlns:a16="http://schemas.microsoft.com/office/drawing/2014/main" id="{FE92CB68-A6CF-4252-ADB3-D1274692E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561" y="3414785"/>
            <a:ext cx="4494152" cy="299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240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308324"/>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Fysieke belasting.</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Iedere werknemer heeft te maken met fysieke belasting door te tillen, dragen, duwen en trekken.  </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Meestal is er sprake van overbelasting, maar soms ook van </a:t>
            </a:r>
            <a:r>
              <a:rPr lang="nl-NL" dirty="0" err="1">
                <a:latin typeface="Arial" panose="020B0604020202020204" pitchFamily="34" charset="0"/>
                <a:cs typeface="Arial" panose="020B0604020202020204" pitchFamily="34" charset="0"/>
              </a:rPr>
              <a:t>onderbelasting</a:t>
            </a:r>
            <a:r>
              <a:rPr lang="nl-NL" dirty="0">
                <a:latin typeface="Arial" panose="020B0604020202020204" pitchFamily="34" charset="0"/>
                <a:cs typeface="Arial" panose="020B0604020202020204" pitchFamily="34" charset="0"/>
              </a:rPr>
              <a:t>.</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Beide gevallen kan gezondheidsklachten opleveren.</a:t>
            </a:r>
          </a:p>
        </p:txBody>
      </p:sp>
    </p:spTree>
    <p:extLst>
      <p:ext uri="{BB962C8B-B14F-4D97-AF65-F5344CB8AC3E}">
        <p14:creationId xmlns:p14="http://schemas.microsoft.com/office/powerpoint/2010/main" val="2279131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862322"/>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Fysieke belasting.</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Voorkomen van zware belasting door gebruik te maken van hulpmiddelen.</a:t>
            </a:r>
          </a:p>
          <a:p>
            <a:endParaRPr lang="nl-NL" dirty="0"/>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4" name="Afbeelding 3">
            <a:extLst>
              <a:ext uri="{FF2B5EF4-FFF2-40B4-BE49-F238E27FC236}">
                <a16:creationId xmlns:a16="http://schemas.microsoft.com/office/drawing/2014/main" id="{C16C38A0-98BB-4AC2-B2D1-C9DD13964BC0}"/>
              </a:ext>
            </a:extLst>
          </p:cNvPr>
          <p:cNvPicPr>
            <a:picLocks noChangeAspect="1"/>
          </p:cNvPicPr>
          <p:nvPr/>
        </p:nvPicPr>
        <p:blipFill>
          <a:blip r:embed="rId2"/>
          <a:stretch>
            <a:fillRect/>
          </a:stretch>
        </p:blipFill>
        <p:spPr>
          <a:xfrm>
            <a:off x="991435" y="3044913"/>
            <a:ext cx="4672912" cy="3230595"/>
          </a:xfrm>
          <a:prstGeom prst="rect">
            <a:avLst/>
          </a:prstGeom>
        </p:spPr>
      </p:pic>
      <p:pic>
        <p:nvPicPr>
          <p:cNvPr id="5" name="Afbeelding 4">
            <a:extLst>
              <a:ext uri="{FF2B5EF4-FFF2-40B4-BE49-F238E27FC236}">
                <a16:creationId xmlns:a16="http://schemas.microsoft.com/office/drawing/2014/main" id="{26DBCC7F-ED80-41EF-8016-BE615CD8B5AA}"/>
              </a:ext>
            </a:extLst>
          </p:cNvPr>
          <p:cNvPicPr>
            <a:picLocks noChangeAspect="1"/>
          </p:cNvPicPr>
          <p:nvPr/>
        </p:nvPicPr>
        <p:blipFill>
          <a:blip r:embed="rId3"/>
          <a:stretch>
            <a:fillRect/>
          </a:stretch>
        </p:blipFill>
        <p:spPr>
          <a:xfrm>
            <a:off x="6909847" y="2808524"/>
            <a:ext cx="4048026" cy="3703373"/>
          </a:xfrm>
          <a:prstGeom prst="rect">
            <a:avLst/>
          </a:prstGeom>
        </p:spPr>
      </p:pic>
    </p:spTree>
    <p:extLst>
      <p:ext uri="{BB962C8B-B14F-4D97-AF65-F5344CB8AC3E}">
        <p14:creationId xmlns:p14="http://schemas.microsoft.com/office/powerpoint/2010/main" val="1489287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859339"/>
            <a:ext cx="9157647" cy="5078313"/>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Fysieke belasting.</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Voorkomen van zware belasting door gebruik te maken van hulpmiddelen of juiste werkhouding.</a:t>
            </a:r>
          </a:p>
          <a:p>
            <a:endParaRPr lang="nl-NL" dirty="0"/>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t>Goed. Stand pols is neutraal.		Fout. Extreme stand van de pols, waardoor klachten 				kunnen ontstaan</a:t>
            </a:r>
          </a:p>
        </p:txBody>
      </p:sp>
      <p:pic>
        <p:nvPicPr>
          <p:cNvPr id="3" name="Afbeelding 2">
            <a:extLst>
              <a:ext uri="{FF2B5EF4-FFF2-40B4-BE49-F238E27FC236}">
                <a16:creationId xmlns:a16="http://schemas.microsoft.com/office/drawing/2014/main" id="{38B1A098-AF9F-4C28-BF9A-DAF6E3685C06}"/>
              </a:ext>
            </a:extLst>
          </p:cNvPr>
          <p:cNvPicPr>
            <a:picLocks noChangeAspect="1"/>
          </p:cNvPicPr>
          <p:nvPr/>
        </p:nvPicPr>
        <p:blipFill>
          <a:blip r:embed="rId2"/>
          <a:stretch>
            <a:fillRect/>
          </a:stretch>
        </p:blipFill>
        <p:spPr>
          <a:xfrm>
            <a:off x="1460584" y="3139321"/>
            <a:ext cx="2183904" cy="2912781"/>
          </a:xfrm>
          <a:prstGeom prst="rect">
            <a:avLst/>
          </a:prstGeom>
        </p:spPr>
      </p:pic>
      <p:pic>
        <p:nvPicPr>
          <p:cNvPr id="7" name="Afbeelding 6">
            <a:extLst>
              <a:ext uri="{FF2B5EF4-FFF2-40B4-BE49-F238E27FC236}">
                <a16:creationId xmlns:a16="http://schemas.microsoft.com/office/drawing/2014/main" id="{89F0F26F-9EAB-4BA2-9FB0-7634FB8CE7D1}"/>
              </a:ext>
            </a:extLst>
          </p:cNvPr>
          <p:cNvPicPr>
            <a:picLocks noChangeAspect="1"/>
          </p:cNvPicPr>
          <p:nvPr/>
        </p:nvPicPr>
        <p:blipFill>
          <a:blip r:embed="rId3"/>
          <a:stretch>
            <a:fillRect/>
          </a:stretch>
        </p:blipFill>
        <p:spPr>
          <a:xfrm>
            <a:off x="4899064" y="3205309"/>
            <a:ext cx="2183903" cy="2912781"/>
          </a:xfrm>
          <a:prstGeom prst="rect">
            <a:avLst/>
          </a:prstGeom>
        </p:spPr>
      </p:pic>
    </p:spTree>
    <p:extLst>
      <p:ext uri="{BB962C8B-B14F-4D97-AF65-F5344CB8AC3E}">
        <p14:creationId xmlns:p14="http://schemas.microsoft.com/office/powerpoint/2010/main" val="3409261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862322"/>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Fysieke belasting.</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Voorkomen van zware belasting door gebruik te maken van hulpmiddelen.</a:t>
            </a:r>
          </a:p>
          <a:p>
            <a:endParaRPr lang="nl-NL" dirty="0"/>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3" name="Afbeelding 2">
            <a:extLst>
              <a:ext uri="{FF2B5EF4-FFF2-40B4-BE49-F238E27FC236}">
                <a16:creationId xmlns:a16="http://schemas.microsoft.com/office/drawing/2014/main" id="{FAB15FAB-3EBD-405A-99AB-9CC7A06FD665}"/>
              </a:ext>
            </a:extLst>
          </p:cNvPr>
          <p:cNvPicPr>
            <a:picLocks noChangeAspect="1"/>
          </p:cNvPicPr>
          <p:nvPr/>
        </p:nvPicPr>
        <p:blipFill>
          <a:blip r:embed="rId2"/>
          <a:stretch>
            <a:fillRect/>
          </a:stretch>
        </p:blipFill>
        <p:spPr>
          <a:xfrm>
            <a:off x="1053018" y="3091992"/>
            <a:ext cx="3801786" cy="2960110"/>
          </a:xfrm>
          <a:prstGeom prst="rect">
            <a:avLst/>
          </a:prstGeom>
        </p:spPr>
      </p:pic>
      <p:pic>
        <p:nvPicPr>
          <p:cNvPr id="7" name="Afbeelding 6">
            <a:extLst>
              <a:ext uri="{FF2B5EF4-FFF2-40B4-BE49-F238E27FC236}">
                <a16:creationId xmlns:a16="http://schemas.microsoft.com/office/drawing/2014/main" id="{B4740688-7DC9-45E4-8D26-1FCC1713692E}"/>
              </a:ext>
            </a:extLst>
          </p:cNvPr>
          <p:cNvPicPr>
            <a:picLocks noChangeAspect="1"/>
          </p:cNvPicPr>
          <p:nvPr/>
        </p:nvPicPr>
        <p:blipFill>
          <a:blip r:embed="rId3"/>
          <a:stretch>
            <a:fillRect/>
          </a:stretch>
        </p:blipFill>
        <p:spPr>
          <a:xfrm>
            <a:off x="5893355" y="3091992"/>
            <a:ext cx="3287398" cy="3055633"/>
          </a:xfrm>
          <a:prstGeom prst="rect">
            <a:avLst/>
          </a:prstGeom>
        </p:spPr>
      </p:pic>
    </p:spTree>
    <p:extLst>
      <p:ext uri="{BB962C8B-B14F-4D97-AF65-F5344CB8AC3E}">
        <p14:creationId xmlns:p14="http://schemas.microsoft.com/office/powerpoint/2010/main" val="3582482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862322"/>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Fysieke belasting.</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Voorkomen van overbelasting door te variëren in werkhouding</a:t>
            </a:r>
            <a:r>
              <a:rPr lang="nl-NL" dirty="0"/>
              <a:t>.</a:t>
            </a:r>
          </a:p>
          <a:p>
            <a:endParaRPr lang="nl-NL" dirty="0"/>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3" name="Afbeelding 2">
            <a:extLst>
              <a:ext uri="{FF2B5EF4-FFF2-40B4-BE49-F238E27FC236}">
                <a16:creationId xmlns:a16="http://schemas.microsoft.com/office/drawing/2014/main" id="{41856CCF-818A-4940-A439-C9C941CDB6F4}"/>
              </a:ext>
            </a:extLst>
          </p:cNvPr>
          <p:cNvPicPr>
            <a:picLocks noChangeAspect="1"/>
          </p:cNvPicPr>
          <p:nvPr/>
        </p:nvPicPr>
        <p:blipFill>
          <a:blip r:embed="rId2"/>
          <a:stretch>
            <a:fillRect/>
          </a:stretch>
        </p:blipFill>
        <p:spPr>
          <a:xfrm>
            <a:off x="1035852" y="3011428"/>
            <a:ext cx="7876715" cy="2060627"/>
          </a:xfrm>
          <a:prstGeom prst="rect">
            <a:avLst/>
          </a:prstGeom>
        </p:spPr>
      </p:pic>
      <p:sp>
        <p:nvSpPr>
          <p:cNvPr id="7" name="Tekstvak 6">
            <a:extLst>
              <a:ext uri="{FF2B5EF4-FFF2-40B4-BE49-F238E27FC236}">
                <a16:creationId xmlns:a16="http://schemas.microsoft.com/office/drawing/2014/main" id="{3911E17D-64BA-4437-8A8D-E1948E6C7AB6}"/>
              </a:ext>
            </a:extLst>
          </p:cNvPr>
          <p:cNvSpPr txBox="1"/>
          <p:nvPr/>
        </p:nvSpPr>
        <p:spPr>
          <a:xfrm>
            <a:off x="1035852" y="5551463"/>
            <a:ext cx="1791674" cy="644574"/>
          </a:xfrm>
          <a:prstGeom prst="rect">
            <a:avLst/>
          </a:prstGeom>
          <a:noFill/>
        </p:spPr>
        <p:txBody>
          <a:bodyPr wrap="square" rtlCol="0">
            <a:spAutoFit/>
          </a:bodyPr>
          <a:lstStyle/>
          <a:p>
            <a:r>
              <a:rPr lang="nl-NL" dirty="0">
                <a:hlinkClick r:id="rId3"/>
              </a:rPr>
              <a:t>Link naar video</a:t>
            </a:r>
            <a:endParaRPr lang="nl-NL" dirty="0"/>
          </a:p>
          <a:p>
            <a:endParaRPr lang="nl-NL" dirty="0"/>
          </a:p>
        </p:txBody>
      </p:sp>
    </p:spTree>
    <p:extLst>
      <p:ext uri="{BB962C8B-B14F-4D97-AF65-F5344CB8AC3E}">
        <p14:creationId xmlns:p14="http://schemas.microsoft.com/office/powerpoint/2010/main" val="3745287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139321"/>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Biologische agentia </a:t>
            </a:r>
            <a:r>
              <a:rPr lang="nl-NL" dirty="0">
                <a:latin typeface="Arial" panose="020B0604020202020204" pitchFamily="34" charset="0"/>
                <a:cs typeface="Arial" panose="020B0604020202020204" pitchFamily="34" charset="0"/>
              </a:rPr>
              <a:t>(bacteriën, schimmels, virussen, parasieten).</a:t>
            </a:r>
          </a:p>
          <a:p>
            <a:endParaRPr lang="nl-NL" b="1"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Dit zijn kleine levende organismen die een infectie, allergie of vergiftiging kunnen veroorzaken.</a:t>
            </a:r>
          </a:p>
          <a:p>
            <a:r>
              <a:rPr lang="nl-NL" dirty="0">
                <a:latin typeface="Arial" panose="020B0604020202020204" pitchFamily="34" charset="0"/>
                <a:cs typeface="Arial" panose="020B0604020202020204" pitchFamily="34" charset="0"/>
              </a:rPr>
              <a:t>Maar ook stoffen van natuurlijke herkomst die problemen kunnen veroorzaken.</a:t>
            </a:r>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spTree>
    <p:extLst>
      <p:ext uri="{BB962C8B-B14F-4D97-AF65-F5344CB8AC3E}">
        <p14:creationId xmlns:p14="http://schemas.microsoft.com/office/powerpoint/2010/main" val="2598540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139321"/>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Biologische agentia </a:t>
            </a:r>
            <a:r>
              <a:rPr lang="nl-NL" dirty="0">
                <a:latin typeface="Arial" panose="020B0604020202020204" pitchFamily="34" charset="0"/>
                <a:cs typeface="Arial" panose="020B0604020202020204" pitchFamily="34" charset="0"/>
              </a:rPr>
              <a:t>(bacteriën, schimmels, virussen, parasieten).</a:t>
            </a:r>
          </a:p>
          <a:p>
            <a:endParaRPr lang="nl-NL" b="1"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Een bekend voorbeeld van een biologische agentia is de teek. Die kan een ziektes overbrengen zoals de ziekte van Lyme.</a:t>
            </a:r>
          </a:p>
          <a:p>
            <a:endParaRPr lang="nl-NL" dirty="0"/>
          </a:p>
          <a:p>
            <a:endParaRPr lang="nl-NL" dirty="0"/>
          </a:p>
          <a:p>
            <a:endParaRPr lang="nl-NL" dirty="0"/>
          </a:p>
          <a:p>
            <a:endParaRPr lang="nl-NL" dirty="0"/>
          </a:p>
          <a:p>
            <a:endParaRPr lang="nl-NL" dirty="0">
              <a:latin typeface="Arial" panose="020B0604020202020204" pitchFamily="34" charset="0"/>
              <a:cs typeface="Arial" panose="020B0604020202020204" pitchFamily="34" charset="0"/>
            </a:endParaRPr>
          </a:p>
          <a:p>
            <a:pPr marL="285750" indent="-285750">
              <a:buFontTx/>
              <a:buChar char="-"/>
            </a:pPr>
            <a:endParaRPr lang="nl-NL" dirty="0"/>
          </a:p>
        </p:txBody>
      </p:sp>
      <p:pic>
        <p:nvPicPr>
          <p:cNvPr id="3" name="Afbeelding 2">
            <a:extLst>
              <a:ext uri="{FF2B5EF4-FFF2-40B4-BE49-F238E27FC236}">
                <a16:creationId xmlns:a16="http://schemas.microsoft.com/office/drawing/2014/main" id="{98E466DD-99DD-4358-9892-27B2C9A82565}"/>
              </a:ext>
            </a:extLst>
          </p:cNvPr>
          <p:cNvPicPr>
            <a:picLocks noChangeAspect="1"/>
          </p:cNvPicPr>
          <p:nvPr/>
        </p:nvPicPr>
        <p:blipFill>
          <a:blip r:embed="rId2"/>
          <a:stretch>
            <a:fillRect/>
          </a:stretch>
        </p:blipFill>
        <p:spPr>
          <a:xfrm>
            <a:off x="1000125" y="4037626"/>
            <a:ext cx="5095875" cy="1171575"/>
          </a:xfrm>
          <a:prstGeom prst="rect">
            <a:avLst/>
          </a:prstGeom>
        </p:spPr>
      </p:pic>
      <p:pic>
        <p:nvPicPr>
          <p:cNvPr id="4" name="Afbeelding 3">
            <a:extLst>
              <a:ext uri="{FF2B5EF4-FFF2-40B4-BE49-F238E27FC236}">
                <a16:creationId xmlns:a16="http://schemas.microsoft.com/office/drawing/2014/main" id="{49068AEC-7B3C-4265-B8C2-3C877B21DFF9}"/>
              </a:ext>
            </a:extLst>
          </p:cNvPr>
          <p:cNvPicPr>
            <a:picLocks noChangeAspect="1"/>
          </p:cNvPicPr>
          <p:nvPr/>
        </p:nvPicPr>
        <p:blipFill>
          <a:blip r:embed="rId3"/>
          <a:stretch>
            <a:fillRect/>
          </a:stretch>
        </p:blipFill>
        <p:spPr>
          <a:xfrm>
            <a:off x="6992061" y="3367549"/>
            <a:ext cx="2170277" cy="2893703"/>
          </a:xfrm>
          <a:prstGeom prst="rect">
            <a:avLst/>
          </a:prstGeom>
        </p:spPr>
      </p:pic>
    </p:spTree>
    <p:extLst>
      <p:ext uri="{BB962C8B-B14F-4D97-AF65-F5344CB8AC3E}">
        <p14:creationId xmlns:p14="http://schemas.microsoft.com/office/powerpoint/2010/main" val="2373717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B050"/>
                </a:solidFill>
              </a:rPr>
              <a:t>Gezonde werkomgeving</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5078313"/>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Biologische agentia </a:t>
            </a:r>
            <a:r>
              <a:rPr lang="nl-NL" dirty="0">
                <a:latin typeface="Arial" panose="020B0604020202020204" pitchFamily="34" charset="0"/>
                <a:cs typeface="Arial" panose="020B0604020202020204" pitchFamily="34" charset="0"/>
              </a:rPr>
              <a:t>(bacteriën, schimmels, virussen, parasieten).</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Een ander bekend voorbeeld van een biologische agentia is het in contact komen met een Bereklauw.</a:t>
            </a:r>
          </a:p>
          <a:p>
            <a:r>
              <a:rPr lang="nl-NL" dirty="0">
                <a:latin typeface="Arial" panose="020B0604020202020204" pitchFamily="34" charset="0"/>
                <a:cs typeface="Arial" panose="020B0604020202020204" pitchFamily="34" charset="0"/>
              </a:rPr>
              <a:t>Het sap van deze plant kan op de huid het volgende veroorzaken:</a:t>
            </a:r>
          </a:p>
          <a:p>
            <a:pPr marL="285750" indent="-285750">
              <a:buFontTx/>
              <a:buChar char="-"/>
            </a:pPr>
            <a:r>
              <a:rPr lang="nl-NL" dirty="0">
                <a:latin typeface="Arial" panose="020B0604020202020204" pitchFamily="34" charset="0"/>
                <a:cs typeface="Arial" panose="020B0604020202020204" pitchFamily="34" charset="0"/>
              </a:rPr>
              <a:t>Zwellingen</a:t>
            </a:r>
          </a:p>
          <a:p>
            <a:pPr marL="285750" indent="-285750">
              <a:buFontTx/>
              <a:buChar char="-"/>
            </a:pPr>
            <a:r>
              <a:rPr lang="nl-NL" dirty="0">
                <a:latin typeface="Arial" panose="020B0604020202020204" pitchFamily="34" charset="0"/>
                <a:cs typeface="Arial" panose="020B0604020202020204" pitchFamily="34" charset="0"/>
              </a:rPr>
              <a:t>Rode plekken </a:t>
            </a:r>
          </a:p>
          <a:p>
            <a:pPr marL="285750" indent="-285750">
              <a:buFontTx/>
              <a:buChar char="-"/>
            </a:pPr>
            <a:r>
              <a:rPr lang="nl-NL" dirty="0">
                <a:latin typeface="Arial" panose="020B0604020202020204" pitchFamily="34" charset="0"/>
                <a:cs typeface="Arial" panose="020B0604020202020204" pitchFamily="34" charset="0"/>
              </a:rPr>
              <a:t>Brandwonden</a:t>
            </a:r>
          </a:p>
          <a:p>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r>
              <a:rPr lang="nl-NL" u="sng" dirty="0">
                <a:latin typeface="Arial" panose="020B0604020202020204" pitchFamily="34" charset="0"/>
                <a:cs typeface="Arial" panose="020B0604020202020204" pitchFamily="34" charset="0"/>
              </a:rPr>
              <a:t>Tips na aanraking</a:t>
            </a:r>
            <a:r>
              <a:rPr lang="nl-NL" dirty="0">
                <a:latin typeface="Arial" panose="020B0604020202020204" pitchFamily="34" charset="0"/>
                <a:cs typeface="Arial" panose="020B0604020202020204" pitchFamily="34" charset="0"/>
              </a:rPr>
              <a:t>:</a:t>
            </a:r>
          </a:p>
          <a:p>
            <a:pPr marL="285750" indent="-285750">
              <a:buFontTx/>
              <a:buChar char="-"/>
            </a:pPr>
            <a:r>
              <a:rPr lang="nl-NL" dirty="0">
                <a:latin typeface="Arial" panose="020B0604020202020204" pitchFamily="34" charset="0"/>
                <a:cs typeface="Arial" panose="020B0604020202020204" pitchFamily="34" charset="0"/>
              </a:rPr>
              <a:t>Spoel je huid met water.</a:t>
            </a:r>
          </a:p>
          <a:p>
            <a:pPr marL="285750" indent="-285750">
              <a:buFontTx/>
              <a:buChar char="-"/>
            </a:pPr>
            <a:r>
              <a:rPr lang="nl-NL" dirty="0">
                <a:latin typeface="Arial" panose="020B0604020202020204" pitchFamily="34" charset="0"/>
                <a:cs typeface="Arial" panose="020B0604020202020204" pitchFamily="34" charset="0"/>
              </a:rPr>
              <a:t>Bedek je huid tegen zonlicht.</a:t>
            </a:r>
          </a:p>
          <a:p>
            <a:pPr marL="285750" indent="-285750">
              <a:buFontTx/>
              <a:buChar char="-"/>
            </a:pPr>
            <a:r>
              <a:rPr lang="nl-NL" dirty="0">
                <a:latin typeface="Arial" panose="020B0604020202020204" pitchFamily="34" charset="0"/>
                <a:cs typeface="Arial" panose="020B0604020202020204" pitchFamily="34" charset="0"/>
              </a:rPr>
              <a:t>Ga naar de huisarts als er bandwonden ontstaan.</a:t>
            </a:r>
          </a:p>
          <a:p>
            <a:pPr marL="285750" indent="-285750">
              <a:buFontTx/>
              <a:buChar char="-"/>
            </a:pPr>
            <a:r>
              <a:rPr lang="nl-NL" dirty="0">
                <a:latin typeface="Arial" panose="020B0604020202020204" pitchFamily="34" charset="0"/>
                <a:cs typeface="Arial" panose="020B0604020202020204" pitchFamily="34" charset="0"/>
              </a:rPr>
              <a:t>Ga naar de spoedeisende hulp als je sap hebt ingeslikt</a:t>
            </a:r>
            <a:r>
              <a:rPr lang="nl-NL" dirty="0"/>
              <a:t>.</a:t>
            </a:r>
          </a:p>
        </p:txBody>
      </p:sp>
      <p:pic>
        <p:nvPicPr>
          <p:cNvPr id="5" name="Afbeelding 4">
            <a:extLst>
              <a:ext uri="{FF2B5EF4-FFF2-40B4-BE49-F238E27FC236}">
                <a16:creationId xmlns:a16="http://schemas.microsoft.com/office/drawing/2014/main" id="{E385FDFC-B6C5-4B5B-8CC0-B3EE30E4DCE0}"/>
              </a:ext>
            </a:extLst>
          </p:cNvPr>
          <p:cNvPicPr>
            <a:picLocks noChangeAspect="1"/>
          </p:cNvPicPr>
          <p:nvPr/>
        </p:nvPicPr>
        <p:blipFill>
          <a:blip r:embed="rId2"/>
          <a:stretch>
            <a:fillRect/>
          </a:stretch>
        </p:blipFill>
        <p:spPr>
          <a:xfrm>
            <a:off x="4089514" y="3274621"/>
            <a:ext cx="2466975" cy="1847850"/>
          </a:xfrm>
          <a:prstGeom prst="rect">
            <a:avLst/>
          </a:prstGeom>
        </p:spPr>
      </p:pic>
      <p:pic>
        <p:nvPicPr>
          <p:cNvPr id="7" name="Afbeelding 6">
            <a:extLst>
              <a:ext uri="{FF2B5EF4-FFF2-40B4-BE49-F238E27FC236}">
                <a16:creationId xmlns:a16="http://schemas.microsoft.com/office/drawing/2014/main" id="{0DCF9AC4-290E-470D-979B-AFEB15C14A62}"/>
              </a:ext>
            </a:extLst>
          </p:cNvPr>
          <p:cNvPicPr>
            <a:picLocks noChangeAspect="1"/>
          </p:cNvPicPr>
          <p:nvPr/>
        </p:nvPicPr>
        <p:blipFill>
          <a:blip r:embed="rId3"/>
          <a:stretch>
            <a:fillRect/>
          </a:stretch>
        </p:blipFill>
        <p:spPr>
          <a:xfrm>
            <a:off x="7116449" y="3274621"/>
            <a:ext cx="2776824" cy="1847850"/>
          </a:xfrm>
          <a:prstGeom prst="rect">
            <a:avLst/>
          </a:prstGeom>
        </p:spPr>
      </p:pic>
    </p:spTree>
    <p:extLst>
      <p:ext uri="{BB962C8B-B14F-4D97-AF65-F5344CB8AC3E}">
        <p14:creationId xmlns:p14="http://schemas.microsoft.com/office/powerpoint/2010/main" val="4217697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7030A0"/>
                </a:solidFill>
              </a:rPr>
              <a:t>Vitaliteit</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416320"/>
          </a:xfrm>
          <a:prstGeom prst="rect">
            <a:avLst/>
          </a:prstGeom>
          <a:noFill/>
        </p:spPr>
        <p:txBody>
          <a:bodyPr wrap="square" rtlCol="0">
            <a:spAutoFit/>
          </a:bodyPr>
          <a:lstStyle/>
          <a:p>
            <a:endParaRPr lang="nl-NL" dirty="0"/>
          </a:p>
          <a:p>
            <a:r>
              <a:rPr lang="nl-NL" dirty="0">
                <a:latin typeface="Arial" panose="020B0604020202020204" pitchFamily="34" charset="0"/>
                <a:cs typeface="Arial" panose="020B0604020202020204" pitchFamily="34" charset="0"/>
              </a:rPr>
              <a:t>Er zijn verschillende maatregelen om mensen gezond en fit (vitaal) te houden.  </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Om medewerkers heel lang inzetbaar te houden moet de werkgever zorgen dat hij of zij:</a:t>
            </a:r>
          </a:p>
          <a:p>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Geestelijk en lichamelijk gezond is</a:t>
            </a:r>
          </a:p>
          <a:p>
            <a:pPr marL="285750" indent="-285750">
              <a:buFontTx/>
              <a:buChar char="-"/>
            </a:pPr>
            <a:r>
              <a:rPr lang="nl-NL" dirty="0">
                <a:latin typeface="Arial" panose="020B0604020202020204" pitchFamily="34" charset="0"/>
                <a:cs typeface="Arial" panose="020B0604020202020204" pitchFamily="34" charset="0"/>
              </a:rPr>
              <a:t>Zin heeft in het werk</a:t>
            </a:r>
          </a:p>
          <a:p>
            <a:pPr marL="285750" indent="-285750">
              <a:buFontTx/>
              <a:buChar char="-"/>
            </a:pPr>
            <a:r>
              <a:rPr lang="nl-NL" dirty="0">
                <a:latin typeface="Arial" panose="020B0604020202020204" pitchFamily="34" charset="0"/>
                <a:cs typeface="Arial" panose="020B0604020202020204" pitchFamily="34" charset="0"/>
              </a:rPr>
              <a:t>Zichzelf ontwikkelt</a:t>
            </a:r>
          </a:p>
          <a:p>
            <a:pPr marL="285750" indent="-285750">
              <a:buFontTx/>
              <a:buChar char="-"/>
            </a:pPr>
            <a:r>
              <a:rPr lang="nl-NL" dirty="0">
                <a:latin typeface="Arial" panose="020B0604020202020204" pitchFamily="34" charset="0"/>
                <a:cs typeface="Arial" panose="020B0604020202020204" pitchFamily="34" charset="0"/>
              </a:rPr>
              <a:t>Een plan voor de toekomst heeft</a:t>
            </a:r>
          </a:p>
          <a:p>
            <a:pPr marL="285750" indent="-285750">
              <a:buFontTx/>
              <a:buChar char="-"/>
            </a:pPr>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Maar de medewerker is hier natuurlijk ook zelf voor verantwoordelijk</a:t>
            </a:r>
            <a:r>
              <a:rPr lang="nl-NL" dirty="0"/>
              <a:t>.</a:t>
            </a:r>
          </a:p>
          <a:p>
            <a:endParaRPr lang="nl-NL" dirty="0"/>
          </a:p>
        </p:txBody>
      </p:sp>
    </p:spTree>
    <p:extLst>
      <p:ext uri="{BB962C8B-B14F-4D97-AF65-F5344CB8AC3E}">
        <p14:creationId xmlns:p14="http://schemas.microsoft.com/office/powerpoint/2010/main" val="1359978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7030A0"/>
                </a:solidFill>
              </a:rPr>
              <a:t>Vitaliteit</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646331"/>
          </a:xfrm>
          <a:prstGeom prst="rect">
            <a:avLst/>
          </a:prstGeom>
          <a:noFill/>
        </p:spPr>
        <p:txBody>
          <a:bodyPr wrap="square" rtlCol="0">
            <a:spAutoFit/>
          </a:bodyPr>
          <a:lstStyle/>
          <a:p>
            <a:endParaRPr lang="nl-NL" dirty="0"/>
          </a:p>
          <a:p>
            <a:endParaRPr lang="nl-NL" dirty="0"/>
          </a:p>
        </p:txBody>
      </p:sp>
      <p:pic>
        <p:nvPicPr>
          <p:cNvPr id="3" name="Afbeelding 2">
            <a:extLst>
              <a:ext uri="{FF2B5EF4-FFF2-40B4-BE49-F238E27FC236}">
                <a16:creationId xmlns:a16="http://schemas.microsoft.com/office/drawing/2014/main" id="{F64615B9-39D2-407D-8C80-3429CB65F9CD}"/>
              </a:ext>
            </a:extLst>
          </p:cNvPr>
          <p:cNvPicPr>
            <a:picLocks noChangeAspect="1"/>
          </p:cNvPicPr>
          <p:nvPr/>
        </p:nvPicPr>
        <p:blipFill>
          <a:blip r:embed="rId2"/>
          <a:stretch>
            <a:fillRect/>
          </a:stretch>
        </p:blipFill>
        <p:spPr>
          <a:xfrm>
            <a:off x="2882578" y="1904213"/>
            <a:ext cx="5371042" cy="4317103"/>
          </a:xfrm>
          <a:prstGeom prst="rect">
            <a:avLst/>
          </a:prstGeom>
        </p:spPr>
      </p:pic>
    </p:spTree>
    <p:extLst>
      <p:ext uri="{BB962C8B-B14F-4D97-AF65-F5344CB8AC3E}">
        <p14:creationId xmlns:p14="http://schemas.microsoft.com/office/powerpoint/2010/main" val="878100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Hoe is de Arbowet ingedeeld?</a:t>
            </a: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88462"/>
            <a:ext cx="9157647" cy="4708981"/>
          </a:xfrm>
          <a:prstGeom prst="rect">
            <a:avLst/>
          </a:prstGeom>
          <a:noFill/>
        </p:spPr>
        <p:txBody>
          <a:bodyPr wrap="square" rtlCol="0">
            <a:spAutoFit/>
          </a:bodyPr>
          <a:lstStyle/>
          <a:p>
            <a:endParaRPr lang="nl-NL" sz="2000" b="1" dirty="0">
              <a:latin typeface="Arial" panose="020B0604020202020204" pitchFamily="34" charset="0"/>
              <a:cs typeface="Arial" panose="020B0604020202020204" pitchFamily="34" charset="0"/>
            </a:endParaRPr>
          </a:p>
          <a:p>
            <a:endParaRPr lang="nl-NL" sz="2000" b="1" dirty="0">
              <a:latin typeface="Arial" panose="020B0604020202020204" pitchFamily="34" charset="0"/>
              <a:cs typeface="Arial" panose="020B0604020202020204" pitchFamily="34" charset="0"/>
            </a:endParaRPr>
          </a:p>
          <a:p>
            <a:r>
              <a:rPr lang="nl-NL" sz="2000" b="1" dirty="0">
                <a:latin typeface="Arial" panose="020B0604020202020204" pitchFamily="34" charset="0"/>
                <a:cs typeface="Arial" panose="020B0604020202020204" pitchFamily="34" charset="0"/>
              </a:rPr>
              <a:t>Arbowet</a:t>
            </a:r>
            <a:r>
              <a:rPr lang="nl-NL" sz="2000" dirty="0">
                <a:latin typeface="Arial" panose="020B0604020202020204" pitchFamily="34" charset="0"/>
                <a:cs typeface="Arial" panose="020B0604020202020204" pitchFamily="34" charset="0"/>
              </a:rPr>
              <a:t> - Hierin staan de </a:t>
            </a:r>
            <a:r>
              <a:rPr lang="nl-NL" sz="2000" u="sng" dirty="0">
                <a:latin typeface="Arial" panose="020B0604020202020204" pitchFamily="34" charset="0"/>
                <a:cs typeface="Arial" panose="020B0604020202020204" pitchFamily="34" charset="0"/>
              </a:rPr>
              <a:t>algemene</a:t>
            </a:r>
            <a:r>
              <a:rPr lang="nl-NL" sz="2000" dirty="0">
                <a:latin typeface="Arial" panose="020B0604020202020204" pitchFamily="34" charset="0"/>
                <a:cs typeface="Arial" panose="020B0604020202020204" pitchFamily="34" charset="0"/>
              </a:rPr>
              <a:t> bepalingen die gelden voor alle plekken waar arbeid wordt verricht.</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b="1" dirty="0">
                <a:latin typeface="Arial" panose="020B0604020202020204" pitchFamily="34" charset="0"/>
                <a:cs typeface="Arial" panose="020B0604020202020204" pitchFamily="34" charset="0"/>
              </a:rPr>
              <a:t>Arbobesluit</a:t>
            </a:r>
            <a:r>
              <a:rPr lang="nl-NL" sz="2000" dirty="0">
                <a:latin typeface="Arial" panose="020B0604020202020204" pitchFamily="34" charset="0"/>
                <a:cs typeface="Arial" panose="020B0604020202020204" pitchFamily="34" charset="0"/>
              </a:rPr>
              <a:t> - Dit is een </a:t>
            </a:r>
            <a:r>
              <a:rPr lang="nl-NL" sz="2000" u="sng" dirty="0">
                <a:latin typeface="Arial" panose="020B0604020202020204" pitchFamily="34" charset="0"/>
                <a:cs typeface="Arial" panose="020B0604020202020204" pitchFamily="34" charset="0"/>
              </a:rPr>
              <a:t>uitwerking</a:t>
            </a:r>
            <a:r>
              <a:rPr lang="nl-NL" sz="2000" dirty="0">
                <a:latin typeface="Arial" panose="020B0604020202020204" pitchFamily="34" charset="0"/>
                <a:cs typeface="Arial" panose="020B0604020202020204" pitchFamily="34" charset="0"/>
              </a:rPr>
              <a:t> van de Arbowet. Hierin staan de regels waar zowel werkgever als werknemer zich aan moeten houden om arbeidsrisico's tegen te gaan. Bijvoorbeeld: een ongeval moet gemeld worden.</a:t>
            </a:r>
          </a:p>
          <a:p>
            <a:endParaRPr lang="nl-NL" sz="2000" b="1" dirty="0">
              <a:latin typeface="Arial" panose="020B0604020202020204" pitchFamily="34" charset="0"/>
              <a:cs typeface="Arial" panose="020B0604020202020204" pitchFamily="34" charset="0"/>
            </a:endParaRPr>
          </a:p>
          <a:p>
            <a:endParaRPr lang="nl-NL" sz="2000" b="1" dirty="0">
              <a:latin typeface="Arial" panose="020B0604020202020204" pitchFamily="34" charset="0"/>
              <a:cs typeface="Arial" panose="020B0604020202020204" pitchFamily="34" charset="0"/>
            </a:endParaRPr>
          </a:p>
          <a:p>
            <a:r>
              <a:rPr lang="nl-NL" sz="2000" b="1" dirty="0">
                <a:latin typeface="Arial" panose="020B0604020202020204" pitchFamily="34" charset="0"/>
                <a:cs typeface="Arial" panose="020B0604020202020204" pitchFamily="34" charset="0"/>
              </a:rPr>
              <a:t>Arboregeling</a:t>
            </a:r>
            <a:r>
              <a:rPr lang="nl-NL" sz="2000" dirty="0">
                <a:latin typeface="Arial" panose="020B0604020202020204" pitchFamily="34" charset="0"/>
                <a:cs typeface="Arial" panose="020B0604020202020204" pitchFamily="34" charset="0"/>
              </a:rPr>
              <a:t> - In de Arboregeling staan </a:t>
            </a:r>
            <a:r>
              <a:rPr lang="nl-NL" sz="2000" u="sng" dirty="0">
                <a:latin typeface="Arial" panose="020B0604020202020204" pitchFamily="34" charset="0"/>
                <a:cs typeface="Arial" panose="020B0604020202020204" pitchFamily="34" charset="0"/>
              </a:rPr>
              <a:t>gedetailleerde voorschriften</a:t>
            </a:r>
            <a:r>
              <a:rPr lang="nl-NL" sz="2000" dirty="0">
                <a:latin typeface="Arial" panose="020B0604020202020204" pitchFamily="34" charset="0"/>
                <a:cs typeface="Arial" panose="020B0604020202020204" pitchFamily="34" charset="0"/>
              </a:rPr>
              <a:t>. Bijvoorbeeld de eisen waar arbeidsmiddelen aan moeten voldoen of hoe een arbodienst (</a:t>
            </a:r>
            <a:r>
              <a:rPr lang="nl-NL" sz="2000" dirty="0" err="1">
                <a:latin typeface="Arial" panose="020B0604020202020204" pitchFamily="34" charset="0"/>
                <a:cs typeface="Arial" panose="020B0604020202020204" pitchFamily="34" charset="0"/>
              </a:rPr>
              <a:t>arbo</a:t>
            </a:r>
            <a:r>
              <a:rPr lang="nl-NL" sz="2000" dirty="0">
                <a:latin typeface="Arial" panose="020B0604020202020204" pitchFamily="34" charset="0"/>
                <a:cs typeface="Arial" panose="020B0604020202020204" pitchFamily="34" charset="0"/>
              </a:rPr>
              <a:t>-arts) zijn wettelijke taken exact moet uitvoeren. </a:t>
            </a:r>
          </a:p>
          <a:p>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061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7030A0"/>
                </a:solidFill>
              </a:rPr>
              <a:t>Vitaliteit</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1323439"/>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Om vitaal te blijven is het goed om af en toe een minipauze te houden. Dan kun je even een andere houding aannemen. </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F4837F2D-E9EA-4590-8B19-1992B31529D5}"/>
              </a:ext>
            </a:extLst>
          </p:cNvPr>
          <p:cNvSpPr txBox="1"/>
          <p:nvPr/>
        </p:nvSpPr>
        <p:spPr>
          <a:xfrm>
            <a:off x="970961" y="2564091"/>
            <a:ext cx="1018096" cy="646331"/>
          </a:xfrm>
          <a:prstGeom prst="rect">
            <a:avLst/>
          </a:prstGeom>
          <a:noFill/>
        </p:spPr>
        <p:txBody>
          <a:bodyPr wrap="square" rtlCol="0">
            <a:spAutoFit/>
          </a:bodyPr>
          <a:lstStyle/>
          <a:p>
            <a:r>
              <a:rPr lang="nl-NL" dirty="0">
                <a:hlinkClick r:id="rId2">
                  <a:extLst>
                    <a:ext uri="{A12FA001-AC4F-418D-AE19-62706E023703}">
                      <ahyp:hlinkClr xmlns:ahyp="http://schemas.microsoft.com/office/drawing/2018/hyperlinkcolor" val="tx"/>
                    </a:ext>
                  </a:extLst>
                </a:hlinkClick>
              </a:rPr>
              <a:t>Video</a:t>
            </a:r>
            <a:endParaRPr lang="nl-NL" dirty="0"/>
          </a:p>
          <a:p>
            <a:endParaRPr lang="nl-NL" dirty="0"/>
          </a:p>
        </p:txBody>
      </p:sp>
      <p:pic>
        <p:nvPicPr>
          <p:cNvPr id="3" name="Afbeelding 2">
            <a:extLst>
              <a:ext uri="{FF2B5EF4-FFF2-40B4-BE49-F238E27FC236}">
                <a16:creationId xmlns:a16="http://schemas.microsoft.com/office/drawing/2014/main" id="{C1D79FAA-F1C0-4B73-975D-405B2BE80C1A}"/>
              </a:ext>
            </a:extLst>
          </p:cNvPr>
          <p:cNvPicPr>
            <a:picLocks noChangeAspect="1"/>
          </p:cNvPicPr>
          <p:nvPr/>
        </p:nvPicPr>
        <p:blipFill>
          <a:blip r:embed="rId3"/>
          <a:stretch>
            <a:fillRect/>
          </a:stretch>
        </p:blipFill>
        <p:spPr>
          <a:xfrm>
            <a:off x="970962" y="3572759"/>
            <a:ext cx="4319576" cy="2764728"/>
          </a:xfrm>
          <a:prstGeom prst="rect">
            <a:avLst/>
          </a:prstGeom>
        </p:spPr>
      </p:pic>
    </p:spTree>
    <p:extLst>
      <p:ext uri="{BB962C8B-B14F-4D97-AF65-F5344CB8AC3E}">
        <p14:creationId xmlns:p14="http://schemas.microsoft.com/office/powerpoint/2010/main" val="3199212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7030A0"/>
                </a:solidFill>
              </a:rPr>
              <a:t>Vitaliteit</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585323"/>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Eet je veel groente, fruit, volkoren graanproducten, bonen, olie en noten? </a:t>
            </a:r>
          </a:p>
          <a:p>
            <a:r>
              <a:rPr lang="nl-NL" dirty="0">
                <a:latin typeface="Arial" panose="020B0604020202020204" pitchFamily="34" charset="0"/>
                <a:cs typeface="Arial" panose="020B0604020202020204" pitchFamily="34" charset="0"/>
              </a:rPr>
              <a:t>Drink je vooral kraanwater? Neem je wat minder vlees en niet te veel zuivel? </a:t>
            </a:r>
          </a:p>
          <a:p>
            <a:r>
              <a:rPr lang="nl-NL" dirty="0">
                <a:latin typeface="Arial" panose="020B0604020202020204" pitchFamily="34" charset="0"/>
                <a:cs typeface="Arial" panose="020B0604020202020204" pitchFamily="34" charset="0"/>
              </a:rPr>
              <a:t>En neem je niet zoveel snoep, snacks of frisdrank? </a:t>
            </a:r>
          </a:p>
          <a:p>
            <a:r>
              <a:rPr lang="nl-NL" dirty="0">
                <a:latin typeface="Arial" panose="020B0604020202020204" pitchFamily="34" charset="0"/>
                <a:cs typeface="Arial" panose="020B0604020202020204" pitchFamily="34" charset="0"/>
              </a:rPr>
              <a:t>Dan eet je in het algemeen goed.</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De gezondheidsraad adviseert om gevarieerd te eten. </a:t>
            </a:r>
          </a:p>
          <a:p>
            <a:r>
              <a:rPr lang="nl-NL" dirty="0">
                <a:latin typeface="Arial" panose="020B0604020202020204" pitchFamily="34" charset="0"/>
                <a:cs typeface="Arial" panose="020B0604020202020204" pitchFamily="34" charset="0"/>
              </a:rPr>
              <a:t>De Schijf van Vijf geeft een mooi overzicht om hieraan te voldoen</a:t>
            </a:r>
            <a:r>
              <a:rPr lang="nl-NL" dirty="0"/>
              <a:t>.</a:t>
            </a:r>
          </a:p>
          <a:p>
            <a:endParaRPr lang="nl-NL" dirty="0"/>
          </a:p>
          <a:p>
            <a:r>
              <a:rPr lang="nl-NL" dirty="0"/>
              <a:t> </a:t>
            </a:r>
          </a:p>
        </p:txBody>
      </p:sp>
      <p:pic>
        <p:nvPicPr>
          <p:cNvPr id="3" name="Afbeelding 2">
            <a:extLst>
              <a:ext uri="{FF2B5EF4-FFF2-40B4-BE49-F238E27FC236}">
                <a16:creationId xmlns:a16="http://schemas.microsoft.com/office/drawing/2014/main" id="{8F974958-8DD3-4381-8AF0-BA6EDF91BA14}"/>
              </a:ext>
            </a:extLst>
          </p:cNvPr>
          <p:cNvPicPr>
            <a:picLocks noChangeAspect="1"/>
          </p:cNvPicPr>
          <p:nvPr/>
        </p:nvPicPr>
        <p:blipFill>
          <a:blip r:embed="rId2"/>
          <a:stretch>
            <a:fillRect/>
          </a:stretch>
        </p:blipFill>
        <p:spPr>
          <a:xfrm>
            <a:off x="4187342" y="4136011"/>
            <a:ext cx="2911041" cy="2260338"/>
          </a:xfrm>
          <a:prstGeom prst="rect">
            <a:avLst/>
          </a:prstGeom>
        </p:spPr>
      </p:pic>
    </p:spTree>
    <p:extLst>
      <p:ext uri="{BB962C8B-B14F-4D97-AF65-F5344CB8AC3E}">
        <p14:creationId xmlns:p14="http://schemas.microsoft.com/office/powerpoint/2010/main" val="910679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7030A0"/>
                </a:solidFill>
              </a:rPr>
              <a:t>Vitaliteit</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970318"/>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Richtlijnen alcohol en drugs.</a:t>
            </a:r>
          </a:p>
          <a:p>
            <a:endParaRPr lang="nl-NL" dirty="0"/>
          </a:p>
          <a:p>
            <a:pPr marL="285750" indent="-285750">
              <a:buFontTx/>
              <a:buChar char="-"/>
            </a:pPr>
            <a:r>
              <a:rPr lang="nl-NL" dirty="0">
                <a:latin typeface="Arial" panose="020B0604020202020204" pitchFamily="34" charset="0"/>
                <a:cs typeface="Arial" panose="020B0604020202020204" pitchFamily="34" charset="0"/>
              </a:rPr>
              <a:t>Nooit tijdens het werk</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Niet wanneer de effecten je werk nog kunnen beïnvloeden (bijvoorbeeld in de nacht nog alcohol of drugs gebruiken).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Bij merkbare effecten op het werk:</a:t>
            </a:r>
          </a:p>
          <a:p>
            <a:pPr marL="742950" lvl="1" indent="-285750">
              <a:buFontTx/>
              <a:buChar char="-"/>
            </a:pPr>
            <a:r>
              <a:rPr lang="nl-NL" dirty="0">
                <a:latin typeface="Arial" panose="020B0604020202020204" pitchFamily="34" charset="0"/>
                <a:cs typeface="Arial" panose="020B0604020202020204" pitchFamily="34" charset="0"/>
              </a:rPr>
              <a:t>Geen werk doen met verhoogd risico</a:t>
            </a:r>
          </a:p>
          <a:p>
            <a:pPr marL="742950" lvl="1" indent="-285750">
              <a:buFontTx/>
              <a:buChar char="-"/>
            </a:pPr>
            <a:r>
              <a:rPr lang="nl-NL" dirty="0">
                <a:latin typeface="Arial" panose="020B0604020202020204" pitchFamily="34" charset="0"/>
                <a:cs typeface="Arial" panose="020B0604020202020204" pitchFamily="34" charset="0"/>
              </a:rPr>
              <a:t>Meld het aan je leidinggevende</a:t>
            </a:r>
          </a:p>
          <a:p>
            <a:pPr marL="742950" lvl="1" indent="-285750">
              <a:buFontTx/>
              <a:buChar char="-"/>
            </a:pPr>
            <a:endParaRPr lang="nl-NL" dirty="0">
              <a:latin typeface="Arial" panose="020B0604020202020204" pitchFamily="34" charset="0"/>
              <a:cs typeface="Arial" panose="020B0604020202020204" pitchFamily="34" charset="0"/>
            </a:endParaRPr>
          </a:p>
          <a:p>
            <a:pPr lvl="1"/>
            <a:r>
              <a:rPr lang="nl-NL" dirty="0">
                <a:latin typeface="Arial" panose="020B0604020202020204" pitchFamily="34" charset="0"/>
                <a:cs typeface="Arial" panose="020B0604020202020204" pitchFamily="34" charset="0"/>
              </a:rPr>
              <a:t>Als je zelf regelmatig te veel gebruikt, zoek dan hulp!</a:t>
            </a:r>
          </a:p>
          <a:p>
            <a:pPr marL="285750" indent="-285750">
              <a:buFontTx/>
              <a:buChar char="-"/>
            </a:pPr>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29821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C000"/>
                </a:solidFill>
              </a:rPr>
              <a:t>Arbocatalogus</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1323439"/>
          </a:xfrm>
          <a:prstGeom prst="rect">
            <a:avLst/>
          </a:prstGeom>
          <a:noFill/>
        </p:spPr>
        <p:txBody>
          <a:bodyPr wrap="square" rtlCol="0">
            <a:spAutoFit/>
          </a:bodyPr>
          <a:lstStyle/>
          <a:p>
            <a:r>
              <a:rPr lang="nl-NL" sz="2000" dirty="0" err="1">
                <a:latin typeface="Arial" panose="020B0604020202020204" pitchFamily="34" charset="0"/>
                <a:cs typeface="Arial" panose="020B0604020202020204" pitchFamily="34" charset="0"/>
              </a:rPr>
              <a:t>Stigas</a:t>
            </a:r>
            <a:r>
              <a:rPr lang="nl-NL" sz="2000" dirty="0">
                <a:latin typeface="Arial" panose="020B0604020202020204" pitchFamily="34" charset="0"/>
                <a:cs typeface="Arial" panose="020B0604020202020204" pitchFamily="34" charset="0"/>
              </a:rPr>
              <a:t> helpt agrarische ondernemers en werknemers om veilig, gezond en vitaal te werken. </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Voor de agrarische sector hebben ze een </a:t>
            </a:r>
            <a:r>
              <a:rPr lang="nl-NL" sz="2000" dirty="0" err="1">
                <a:latin typeface="Arial" panose="020B0604020202020204" pitchFamily="34" charset="0"/>
                <a:cs typeface="Arial" panose="020B0604020202020204" pitchFamily="34" charset="0"/>
              </a:rPr>
              <a:t>arbocatalogus</a:t>
            </a:r>
            <a:r>
              <a:rPr lang="nl-NL" sz="2000" dirty="0">
                <a:latin typeface="Arial" panose="020B0604020202020204" pitchFamily="34" charset="0"/>
                <a:cs typeface="Arial" panose="020B0604020202020204" pitchFamily="34" charset="0"/>
              </a:rPr>
              <a:t> ontwikkeld.</a:t>
            </a:r>
          </a:p>
        </p:txBody>
      </p:sp>
      <p:pic>
        <p:nvPicPr>
          <p:cNvPr id="4" name="Afbeelding 3">
            <a:hlinkClick r:id="rId2"/>
            <a:extLst>
              <a:ext uri="{FF2B5EF4-FFF2-40B4-BE49-F238E27FC236}">
                <a16:creationId xmlns:a16="http://schemas.microsoft.com/office/drawing/2014/main" id="{3D369EE6-A0E1-4D65-ABA4-4F9DFE53DE5D}"/>
              </a:ext>
            </a:extLst>
          </p:cNvPr>
          <p:cNvPicPr>
            <a:picLocks noChangeAspect="1"/>
          </p:cNvPicPr>
          <p:nvPr/>
        </p:nvPicPr>
        <p:blipFill>
          <a:blip r:embed="rId3"/>
          <a:stretch>
            <a:fillRect/>
          </a:stretch>
        </p:blipFill>
        <p:spPr>
          <a:xfrm>
            <a:off x="1287252" y="4352226"/>
            <a:ext cx="4670488" cy="1397255"/>
          </a:xfrm>
          <a:prstGeom prst="rect">
            <a:avLst/>
          </a:prstGeom>
        </p:spPr>
      </p:pic>
    </p:spTree>
    <p:extLst>
      <p:ext uri="{BB962C8B-B14F-4D97-AF65-F5344CB8AC3E}">
        <p14:creationId xmlns:p14="http://schemas.microsoft.com/office/powerpoint/2010/main" val="2091010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C000"/>
                </a:solidFill>
              </a:rPr>
              <a:t>Arbocatalogus</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807316"/>
            <a:ext cx="9157647" cy="2185214"/>
          </a:xfrm>
          <a:prstGeom prst="rect">
            <a:avLst/>
          </a:prstGeom>
          <a:noFill/>
        </p:spPr>
        <p:txBody>
          <a:bodyPr wrap="square" rtlCol="0">
            <a:spAutoFit/>
          </a:bodyPr>
          <a:lstStyle/>
          <a:p>
            <a:endParaRPr lang="nl-NL" altLang="nl-NL" dirty="0">
              <a:latin typeface="Arial" panose="020B0604020202020204" pitchFamily="34" charset="0"/>
              <a:cs typeface="Arial" panose="020B0604020202020204" pitchFamily="34" charset="0"/>
            </a:endParaRPr>
          </a:p>
          <a:p>
            <a:endParaRPr lang="nl-NL" altLang="nl-NL" dirty="0">
              <a:latin typeface="Arial" panose="020B0604020202020204" pitchFamily="34" charset="0"/>
              <a:cs typeface="Arial" panose="020B0604020202020204" pitchFamily="34" charset="0"/>
            </a:endParaRPr>
          </a:p>
          <a:p>
            <a:r>
              <a:rPr lang="nl-NL" altLang="nl-NL" sz="2000" dirty="0">
                <a:latin typeface="Arial" panose="020B0604020202020204" pitchFamily="34" charset="0"/>
                <a:cs typeface="Arial" panose="020B0604020202020204" pitchFamily="34" charset="0"/>
              </a:rPr>
              <a:t>Arbocatalogus omschrijft goede werkwijzen op sectorniveau</a:t>
            </a:r>
          </a:p>
          <a:p>
            <a:endParaRPr lang="nl-NL" altLang="nl-NL" sz="2000" dirty="0">
              <a:latin typeface="Arial" panose="020B0604020202020204" pitchFamily="34" charset="0"/>
              <a:cs typeface="Arial" panose="020B0604020202020204" pitchFamily="34" charset="0"/>
            </a:endParaRPr>
          </a:p>
          <a:p>
            <a:r>
              <a:rPr lang="nl-NL" altLang="nl-NL" sz="2000" dirty="0">
                <a:latin typeface="Arial" panose="020B0604020202020204" pitchFamily="34" charset="0"/>
                <a:cs typeface="Arial" panose="020B0604020202020204" pitchFamily="34" charset="0"/>
              </a:rPr>
              <a:t>RIE inventariseert veiligheids- en gezondheidsknelpunten op bedrijfsniveau</a:t>
            </a:r>
          </a:p>
          <a:p>
            <a:endParaRPr lang="nl-NL" altLang="nl-NL" sz="2000" dirty="0">
              <a:latin typeface="Arial" panose="020B0604020202020204" pitchFamily="34" charset="0"/>
              <a:cs typeface="Arial" panose="020B0604020202020204" pitchFamily="34" charset="0"/>
            </a:endParaRPr>
          </a:p>
          <a:p>
            <a:r>
              <a:rPr lang="nl-NL" altLang="nl-NL" sz="2000" dirty="0">
                <a:latin typeface="Arial" panose="020B0604020202020204" pitchFamily="34" charset="0"/>
                <a:cs typeface="Arial" panose="020B0604020202020204" pitchFamily="34" charset="0"/>
              </a:rPr>
              <a:t>Arbocatalogus biedt oplossingen bij de aandachtspunten die uit de RIE komen</a:t>
            </a:r>
          </a:p>
        </p:txBody>
      </p:sp>
    </p:spTree>
    <p:extLst>
      <p:ext uri="{BB962C8B-B14F-4D97-AF65-F5344CB8AC3E}">
        <p14:creationId xmlns:p14="http://schemas.microsoft.com/office/powerpoint/2010/main" val="230092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C000"/>
                </a:solidFill>
              </a:rPr>
              <a:t>Arbocatalogus</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1754326"/>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De </a:t>
            </a:r>
            <a:r>
              <a:rPr lang="nl-NL" dirty="0" err="1">
                <a:latin typeface="Arial" panose="020B0604020202020204" pitchFamily="34" charset="0"/>
                <a:cs typeface="Arial" panose="020B0604020202020204" pitchFamily="34" charset="0"/>
              </a:rPr>
              <a:t>arbocatalogus</a:t>
            </a:r>
            <a:r>
              <a:rPr lang="nl-NL" dirty="0">
                <a:latin typeface="Arial" panose="020B0604020202020204" pitchFamily="34" charset="0"/>
                <a:cs typeface="Arial" panose="020B0604020202020204" pitchFamily="34" charset="0"/>
              </a:rPr>
              <a:t> is een handig hulpmiddel bij maken van een gezond en veilig bedrijf.</a:t>
            </a:r>
          </a:p>
          <a:p>
            <a:r>
              <a:rPr lang="nl-NL" dirty="0">
                <a:latin typeface="Arial" panose="020B0604020202020204" pitchFamily="34" charset="0"/>
                <a:cs typeface="Arial" panose="020B0604020202020204" pitchFamily="34" charset="0"/>
              </a:rPr>
              <a:t>Deze catalogus is gemaakt voor iedereen die werkt in de agrarische sector.</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Deze catalogus is te vinden op: </a:t>
            </a:r>
            <a:r>
              <a:rPr lang="nl-NL" dirty="0">
                <a:latin typeface="Arial" panose="020B0604020202020204" pitchFamily="34" charset="0"/>
                <a:cs typeface="Arial" panose="020B0604020202020204" pitchFamily="34" charset="0"/>
                <a:hlinkClick r:id="rId2"/>
              </a:rPr>
              <a:t>www.stigas.nl</a:t>
            </a:r>
            <a:endParaRPr lang="nl-NL" dirty="0">
              <a:latin typeface="Arial" panose="020B0604020202020204" pitchFamily="34" charset="0"/>
              <a:cs typeface="Arial" panose="020B0604020202020204" pitchFamily="34" charset="0"/>
            </a:endParaRPr>
          </a:p>
          <a:p>
            <a:endParaRPr lang="nl-NL" dirty="0"/>
          </a:p>
          <a:p>
            <a:endParaRPr lang="nl-NL" dirty="0"/>
          </a:p>
        </p:txBody>
      </p:sp>
    </p:spTree>
    <p:extLst>
      <p:ext uri="{BB962C8B-B14F-4D97-AF65-F5344CB8AC3E}">
        <p14:creationId xmlns:p14="http://schemas.microsoft.com/office/powerpoint/2010/main" val="729791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C000"/>
                </a:solidFill>
              </a:rPr>
              <a:t>Arbocatalogus</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524315"/>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Een voorbeeld van de potmachine:</a:t>
            </a:r>
          </a:p>
          <a:p>
            <a:r>
              <a:rPr lang="nl-NL" dirty="0">
                <a:hlinkClick r:id="rId2"/>
              </a:rPr>
              <a:t>Potmachine | Arbocatalogus Bomen, Vaste planten en Zomerbloemen (stigas.nl)</a:t>
            </a: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Probleem:</a:t>
            </a:r>
          </a:p>
          <a:p>
            <a:r>
              <a:rPr lang="nl-NL" dirty="0">
                <a:latin typeface="Arial" panose="020B0604020202020204" pitchFamily="34" charset="0"/>
                <a:cs typeface="Arial" panose="020B0604020202020204" pitchFamily="34" charset="0"/>
              </a:rPr>
              <a:t>Werken met de potmachine brengt beknellingsgevaar met zich mee. Iemand kan tussen de pottenbaanketting bekneld raken of in andere bewegende delen van de machine.</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Wat is de gewenste situatie?</a:t>
            </a:r>
          </a:p>
          <a:p>
            <a:r>
              <a:rPr lang="nl-NL" dirty="0">
                <a:latin typeface="Arial" panose="020B0604020202020204" pitchFamily="34" charset="0"/>
                <a:cs typeface="Arial" panose="020B0604020202020204" pitchFamily="34" charset="0"/>
              </a:rPr>
              <a:t>Problemen zijn opgelost</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Maatregelen</a:t>
            </a:r>
          </a:p>
          <a:p>
            <a:r>
              <a:rPr lang="nl-NL" dirty="0">
                <a:latin typeface="Arial" panose="020B0604020202020204" pitchFamily="34" charset="0"/>
                <a:cs typeface="Arial" panose="020B0604020202020204" pitchFamily="34" charset="0"/>
              </a:rPr>
              <a:t>Goede voorlichting</a:t>
            </a:r>
          </a:p>
          <a:p>
            <a:r>
              <a:rPr lang="nl-NL" dirty="0">
                <a:latin typeface="Arial" panose="020B0604020202020204" pitchFamily="34" charset="0"/>
                <a:cs typeface="Arial" panose="020B0604020202020204" pitchFamily="34" charset="0"/>
              </a:rPr>
              <a:t>Gebruik maken van een handleiding</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Checklist</a:t>
            </a:r>
          </a:p>
          <a:p>
            <a:r>
              <a:rPr lang="nl-NL" dirty="0">
                <a:latin typeface="Arial" panose="020B0604020202020204" pitchFamily="34" charset="0"/>
                <a:cs typeface="Arial" panose="020B0604020202020204" pitchFamily="34" charset="0"/>
              </a:rPr>
              <a:t>Heb je alles gedaan?</a:t>
            </a:r>
          </a:p>
        </p:txBody>
      </p:sp>
    </p:spTree>
    <p:extLst>
      <p:ext uri="{BB962C8B-B14F-4D97-AF65-F5344CB8AC3E}">
        <p14:creationId xmlns:p14="http://schemas.microsoft.com/office/powerpoint/2010/main" val="4100048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C000"/>
                </a:solidFill>
              </a:rPr>
              <a:t>Arbocatalogus</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524315"/>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Een voorbeeld van de vorkheftruck:</a:t>
            </a:r>
          </a:p>
          <a:p>
            <a:r>
              <a:rPr lang="nl-NL" dirty="0">
                <a:hlinkClick r:id="rId2"/>
              </a:rPr>
              <a:t>Heftruck | Arbocatalogus Glastuinbouw (stigas.nl)</a:t>
            </a: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Probleem:</a:t>
            </a:r>
          </a:p>
          <a:p>
            <a:r>
              <a:rPr lang="nl-NL" dirty="0">
                <a:latin typeface="Arial" panose="020B0604020202020204" pitchFamily="34" charset="0"/>
                <a:cs typeface="Arial" panose="020B0604020202020204" pitchFamily="34" charset="0"/>
              </a:rPr>
              <a:t>Werken met een heftruck levert veel ongevallen op in de Boomteelt. Vallen van de last, kantelen van de truck, aanrijden van personen, uitlaatgassen vervuilen de lucht..</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Wat is de gewenste situatie?</a:t>
            </a:r>
          </a:p>
          <a:p>
            <a:r>
              <a:rPr lang="nl-NL" dirty="0">
                <a:latin typeface="Arial" panose="020B0604020202020204" pitchFamily="34" charset="0"/>
                <a:cs typeface="Arial" panose="020B0604020202020204" pitchFamily="34" charset="0"/>
              </a:rPr>
              <a:t>Problemen zijn opgelost</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Maatregelen</a:t>
            </a:r>
          </a:p>
          <a:p>
            <a:r>
              <a:rPr lang="nl-NL" dirty="0">
                <a:latin typeface="Arial" panose="020B0604020202020204" pitchFamily="34" charset="0"/>
                <a:cs typeface="Arial" panose="020B0604020202020204" pitchFamily="34" charset="0"/>
              </a:rPr>
              <a:t>Goede voorlichting</a:t>
            </a:r>
          </a:p>
          <a:p>
            <a:r>
              <a:rPr lang="nl-NL" dirty="0">
                <a:latin typeface="Arial" panose="020B0604020202020204" pitchFamily="34" charset="0"/>
                <a:cs typeface="Arial" panose="020B0604020202020204" pitchFamily="34" charset="0"/>
              </a:rPr>
              <a:t>Gebruik maken van een handleiding</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Checklist</a:t>
            </a:r>
          </a:p>
          <a:p>
            <a:r>
              <a:rPr lang="nl-NL" dirty="0">
                <a:latin typeface="Arial" panose="020B0604020202020204" pitchFamily="34" charset="0"/>
                <a:cs typeface="Arial" panose="020B0604020202020204" pitchFamily="34" charset="0"/>
              </a:rPr>
              <a:t>Heb je alles gedaan?</a:t>
            </a:r>
          </a:p>
        </p:txBody>
      </p:sp>
    </p:spTree>
    <p:extLst>
      <p:ext uri="{BB962C8B-B14F-4D97-AF65-F5344CB8AC3E}">
        <p14:creationId xmlns:p14="http://schemas.microsoft.com/office/powerpoint/2010/main" val="105638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C000"/>
                </a:solidFill>
              </a:rPr>
              <a:t>Arbocatalogus</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247317"/>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Een voorbeeld van de Deense karren:</a:t>
            </a:r>
          </a:p>
          <a:p>
            <a:r>
              <a:rPr lang="nl-NL" dirty="0">
                <a:hlinkClick r:id="rId2"/>
              </a:rPr>
              <a:t>Stapelen </a:t>
            </a:r>
            <a:r>
              <a:rPr lang="nl-NL" dirty="0" err="1">
                <a:hlinkClick r:id="rId2"/>
              </a:rPr>
              <a:t>deense</a:t>
            </a:r>
            <a:r>
              <a:rPr lang="nl-NL" dirty="0">
                <a:hlinkClick r:id="rId2"/>
              </a:rPr>
              <a:t> karren | Arbocatalogus Glastuinbouw (stigas.nl)</a:t>
            </a:r>
            <a:endParaRPr lang="nl-NL" dirty="0">
              <a:latin typeface="Arial" panose="020B0604020202020204"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Probleem:</a:t>
            </a:r>
          </a:p>
          <a:p>
            <a:r>
              <a:rPr lang="nl-NL" dirty="0">
                <a:latin typeface="Arial" panose="020B0604020202020204" pitchFamily="34" charset="0"/>
                <a:cs typeface="Arial" panose="020B0604020202020204" pitchFamily="34" charset="0"/>
              </a:rPr>
              <a:t>Bij het onjuist stapelen van de Deense karren kunnen ze instabiel worden en kantelen.</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Wat is de gewenste situatie?</a:t>
            </a:r>
          </a:p>
          <a:p>
            <a:r>
              <a:rPr lang="nl-NL" dirty="0">
                <a:latin typeface="Arial" panose="020B0604020202020204" pitchFamily="34" charset="0"/>
                <a:cs typeface="Arial" panose="020B0604020202020204" pitchFamily="34" charset="0"/>
              </a:rPr>
              <a:t>De Deense karren kantelen niet.</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Maatregelen</a:t>
            </a:r>
          </a:p>
          <a:p>
            <a:r>
              <a:rPr lang="nl-NL" dirty="0">
                <a:latin typeface="Arial" panose="020B0604020202020204" pitchFamily="34" charset="0"/>
                <a:cs typeface="Arial" panose="020B0604020202020204" pitchFamily="34" charset="0"/>
              </a:rPr>
              <a:t>Goede voorlichting</a:t>
            </a:r>
          </a:p>
          <a:p>
            <a:r>
              <a:rPr lang="nl-NL" dirty="0">
                <a:latin typeface="Arial" panose="020B0604020202020204" pitchFamily="34" charset="0"/>
                <a:cs typeface="Arial" panose="020B0604020202020204" pitchFamily="34" charset="0"/>
              </a:rPr>
              <a:t>Gebruik maken van koppelstangen.</a:t>
            </a:r>
          </a:p>
          <a:p>
            <a:endParaRPr lang="nl-NL" u="sng" dirty="0">
              <a:latin typeface="Arial" panose="020B0604020202020204" pitchFamily="34" charset="0"/>
              <a:cs typeface="Arial" panose="020B0604020202020204" pitchFamily="34" charset="0"/>
            </a:endParaRPr>
          </a:p>
          <a:p>
            <a:r>
              <a:rPr lang="nl-NL" u="sng" dirty="0">
                <a:latin typeface="Arial" panose="020B0604020202020204" pitchFamily="34" charset="0"/>
                <a:cs typeface="Arial" panose="020B0604020202020204" pitchFamily="34" charset="0"/>
              </a:rPr>
              <a:t>Checklist</a:t>
            </a:r>
          </a:p>
          <a:p>
            <a:r>
              <a:rPr lang="nl-NL" dirty="0">
                <a:latin typeface="Arial" panose="020B0604020202020204" pitchFamily="34" charset="0"/>
                <a:cs typeface="Arial" panose="020B0604020202020204" pitchFamily="34" charset="0"/>
              </a:rPr>
              <a:t>Heb je alles gedaan?</a:t>
            </a:r>
          </a:p>
        </p:txBody>
      </p:sp>
    </p:spTree>
    <p:extLst>
      <p:ext uri="{BB962C8B-B14F-4D97-AF65-F5344CB8AC3E}">
        <p14:creationId xmlns:p14="http://schemas.microsoft.com/office/powerpoint/2010/main" val="531263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554545"/>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Wat is Milieu?</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Milieu is de omgeving waarin organismen leven. Organismen zijn de mens, planten en dieren.</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Om het milieu te beschermen is er in Nederland de Wet Milieubeheer (</a:t>
            </a:r>
            <a:r>
              <a:rPr lang="nl-NL" sz="2000" dirty="0" err="1">
                <a:latin typeface="Arial" panose="020B0604020202020204" pitchFamily="34" charset="0"/>
                <a:cs typeface="Arial" panose="020B0604020202020204" pitchFamily="34" charset="0"/>
              </a:rPr>
              <a:t>Wm</a:t>
            </a:r>
            <a:r>
              <a:rPr lang="nl-NL" sz="2000" dirty="0">
                <a:latin typeface="Arial" panose="020B0604020202020204" pitchFamily="34" charset="0"/>
                <a:cs typeface="Arial" panose="020B0604020202020204" pitchFamily="34" charset="0"/>
              </a:rPr>
              <a:t>), waaraan we moeten voldoen. Over enkele jaren (in 2022)  wordt deze wet vervangen door de Omgevingswet.</a:t>
            </a:r>
          </a:p>
        </p:txBody>
      </p:sp>
    </p:spTree>
    <p:extLst>
      <p:ext uri="{BB962C8B-B14F-4D97-AF65-F5344CB8AC3E}">
        <p14:creationId xmlns:p14="http://schemas.microsoft.com/office/powerpoint/2010/main" val="53569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Hoe wordt dit uitgevoerd op een bedrijf?</a:t>
            </a: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246769"/>
          </a:xfrm>
          <a:prstGeom prst="rect">
            <a:avLst/>
          </a:prstGeom>
          <a:noFill/>
        </p:spPr>
        <p:txBody>
          <a:bodyPr wrap="square" rtlCol="0">
            <a:spAutoFit/>
          </a:bodyPr>
          <a:lstStyle/>
          <a:p>
            <a:endParaRPr lang="nl-NL" sz="2000" b="1" dirty="0">
              <a:latin typeface="Arial" panose="020B0604020202020204" pitchFamily="34" charset="0"/>
              <a:cs typeface="Arial" panose="020B0604020202020204" pitchFamily="34" charset="0"/>
            </a:endParaRPr>
          </a:p>
          <a:p>
            <a:endParaRPr lang="nl-NL" sz="2000" b="1"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De werkgever maakt samen met de werknemers of een vertegenwoordiger van de werknemers een arbobeleid. </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Vertegenwoordigers zijn bijvoorbeeld: de ondernemingsraad, vakbonden of branchevereniging. </a:t>
            </a:r>
          </a:p>
        </p:txBody>
      </p:sp>
    </p:spTree>
    <p:extLst>
      <p:ext uri="{BB962C8B-B14F-4D97-AF65-F5344CB8AC3E}">
        <p14:creationId xmlns:p14="http://schemas.microsoft.com/office/powerpoint/2010/main" val="3895161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708981"/>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Wat staat er in de Wet milieubeheer?</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In de wet staan algemene regels om het milieu te beschermen.</a:t>
            </a:r>
          </a:p>
          <a:p>
            <a:endParaRPr lang="nl-NL" sz="2000" dirty="0">
              <a:latin typeface="Arial" panose="020B0604020202020204" pitchFamily="34" charset="0"/>
              <a:cs typeface="Arial" panose="020B0604020202020204" pitchFamily="34" charset="0"/>
            </a:endParaRPr>
          </a:p>
          <a:p>
            <a:r>
              <a:rPr lang="nl-NL" sz="2000" u="sng" dirty="0">
                <a:latin typeface="Arial" panose="020B0604020202020204" pitchFamily="34" charset="0"/>
                <a:cs typeface="Arial" panose="020B0604020202020204" pitchFamily="34" charset="0"/>
              </a:rPr>
              <a:t>Dat gaat dan over bijvoorbeeld</a:t>
            </a:r>
            <a:r>
              <a:rPr lang="nl-NL" sz="2000" dirty="0">
                <a:latin typeface="Arial" panose="020B0604020202020204" pitchFamily="34" charset="0"/>
                <a:cs typeface="Arial" panose="020B0604020202020204" pitchFamily="34" charset="0"/>
              </a:rPr>
              <a:t>:</a:t>
            </a:r>
          </a:p>
          <a:p>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Afvalstoffen</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Geluid</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Milieukwaliteitseisen</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Vergunningen</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Registratieverplichtingen</a:t>
            </a:r>
          </a:p>
        </p:txBody>
      </p:sp>
    </p:spTree>
    <p:extLst>
      <p:ext uri="{BB962C8B-B14F-4D97-AF65-F5344CB8AC3E}">
        <p14:creationId xmlns:p14="http://schemas.microsoft.com/office/powerpoint/2010/main" val="2254429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862322"/>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Wat betekent dit voor de Glastuinbouw en de Boomteeltsector?</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Afvalstoffen moet je verantwoord afvoeren en zorgen dat de omgeving er niet mee wordt belast.</a:t>
            </a:r>
          </a:p>
          <a:p>
            <a:endParaRPr lang="nl-NL" sz="2000" dirty="0">
              <a:latin typeface="Arial" panose="020B0604020202020204" pitchFamily="34" charset="0"/>
              <a:cs typeface="Arial" panose="020B0604020202020204" pitchFamily="34" charset="0"/>
            </a:endParaRPr>
          </a:p>
          <a:p>
            <a:r>
              <a:rPr lang="nl-NL" sz="2000" u="sng" dirty="0">
                <a:latin typeface="Arial" panose="020B0604020202020204" pitchFamily="34" charset="0"/>
                <a:cs typeface="Arial" panose="020B0604020202020204" pitchFamily="34" charset="0"/>
              </a:rPr>
              <a:t>Bijvoorbeeld:</a:t>
            </a:r>
          </a:p>
          <a:p>
            <a:r>
              <a:rPr lang="nl-NL" sz="2000" dirty="0">
                <a:latin typeface="Arial" panose="020B0604020202020204" pitchFamily="34" charset="0"/>
                <a:cs typeface="Arial" panose="020B0604020202020204" pitchFamily="34" charset="0"/>
              </a:rPr>
              <a:t>Plastic van oude tunnelkassen moet afgevoerd worden naar een afvalverwerker.</a:t>
            </a:r>
          </a:p>
        </p:txBody>
      </p:sp>
    </p:spTree>
    <p:extLst>
      <p:ext uri="{BB962C8B-B14F-4D97-AF65-F5344CB8AC3E}">
        <p14:creationId xmlns:p14="http://schemas.microsoft.com/office/powerpoint/2010/main" val="1035464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708981"/>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Hoe kunnen stoffen (gewasbeschermingsmiddelen) in het milieu terecht komen?</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De emissieroutes naar het oppervlaktewater welke een rol spelen in de</a:t>
            </a:r>
          </a:p>
          <a:p>
            <a:r>
              <a:rPr lang="nl-NL" sz="2000" dirty="0">
                <a:latin typeface="Arial" panose="020B0604020202020204" pitchFamily="34" charset="0"/>
                <a:cs typeface="Arial" panose="020B0604020202020204" pitchFamily="34" charset="0"/>
              </a:rPr>
              <a:t>boomteelt zijn:</a:t>
            </a:r>
          </a:p>
          <a:p>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Uitspoeling</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Afspoeling</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Meespuiten (van het oppervlaktewater)</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Drift</a:t>
            </a:r>
          </a:p>
          <a:p>
            <a:pPr marL="342900" indent="-342900">
              <a:buFontTx/>
              <a:buChar char="-"/>
            </a:pPr>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   Directe lozingen vanuit gebouwen en erf.</a:t>
            </a:r>
          </a:p>
        </p:txBody>
      </p:sp>
    </p:spTree>
    <p:extLst>
      <p:ext uri="{BB962C8B-B14F-4D97-AF65-F5344CB8AC3E}">
        <p14:creationId xmlns:p14="http://schemas.microsoft.com/office/powerpoint/2010/main" val="81524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554545"/>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Hoe kun je voorkomen dat stoffen in het milieu terecht komen?</a:t>
            </a:r>
          </a:p>
          <a:p>
            <a:r>
              <a:rPr lang="nl-NL" sz="2000" dirty="0">
                <a:latin typeface="Arial" panose="020B0604020202020204" pitchFamily="34" charset="0"/>
                <a:cs typeface="Arial" panose="020B0604020202020204" pitchFamily="34" charset="0"/>
              </a:rPr>
              <a:t>					</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			Lekbak aanbrengen voor opvang van bijvoorbeeld olie.</a:t>
            </a:r>
          </a:p>
          <a:p>
            <a:endParaRPr lang="nl-NL" sz="2000"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600F6CC0-722F-44A8-B5D9-46F3AABE7802}"/>
              </a:ext>
            </a:extLst>
          </p:cNvPr>
          <p:cNvPicPr>
            <a:picLocks noChangeAspect="1"/>
          </p:cNvPicPr>
          <p:nvPr/>
        </p:nvPicPr>
        <p:blipFill>
          <a:blip r:embed="rId2"/>
          <a:stretch>
            <a:fillRect/>
          </a:stretch>
        </p:blipFill>
        <p:spPr>
          <a:xfrm>
            <a:off x="900753" y="2719952"/>
            <a:ext cx="1969824" cy="2979776"/>
          </a:xfrm>
          <a:prstGeom prst="rect">
            <a:avLst/>
          </a:prstGeom>
        </p:spPr>
      </p:pic>
    </p:spTree>
    <p:extLst>
      <p:ext uri="{BB962C8B-B14F-4D97-AF65-F5344CB8AC3E}">
        <p14:creationId xmlns:p14="http://schemas.microsoft.com/office/powerpoint/2010/main" val="2151290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477875"/>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Hoe kun je voorkomen dat stoffen in het milieu terecht komen?</a:t>
            </a:r>
          </a:p>
          <a:p>
            <a:r>
              <a:rPr lang="nl-NL" sz="2000" dirty="0">
                <a:latin typeface="Arial" panose="020B0604020202020204" pitchFamily="34" charset="0"/>
                <a:cs typeface="Arial" panose="020B0604020202020204" pitchFamily="34" charset="0"/>
              </a:rPr>
              <a:t>		</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Verspreiding van middelen</a:t>
            </a:r>
          </a:p>
          <a:p>
            <a:r>
              <a:rPr lang="nl-NL" sz="2000" dirty="0">
                <a:latin typeface="Arial" panose="020B0604020202020204" pitchFamily="34" charset="0"/>
                <a:cs typeface="Arial" panose="020B0604020202020204" pitchFamily="34" charset="0"/>
              </a:rPr>
              <a:t>naar de omgeving voorkomen.			</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			</a:t>
            </a:r>
          </a:p>
        </p:txBody>
      </p:sp>
      <p:pic>
        <p:nvPicPr>
          <p:cNvPr id="4" name="Afbeelding 3">
            <a:extLst>
              <a:ext uri="{FF2B5EF4-FFF2-40B4-BE49-F238E27FC236}">
                <a16:creationId xmlns:a16="http://schemas.microsoft.com/office/drawing/2014/main" id="{E75BC1D2-8444-4DA0-A9D2-7A4C94F135A8}"/>
              </a:ext>
            </a:extLst>
          </p:cNvPr>
          <p:cNvPicPr>
            <a:picLocks noChangeAspect="1"/>
          </p:cNvPicPr>
          <p:nvPr/>
        </p:nvPicPr>
        <p:blipFill>
          <a:blip r:embed="rId2"/>
          <a:stretch>
            <a:fillRect/>
          </a:stretch>
        </p:blipFill>
        <p:spPr>
          <a:xfrm>
            <a:off x="5197311" y="2636431"/>
            <a:ext cx="4409649" cy="3415671"/>
          </a:xfrm>
          <a:prstGeom prst="rect">
            <a:avLst/>
          </a:prstGeom>
        </p:spPr>
      </p:pic>
    </p:spTree>
    <p:extLst>
      <p:ext uri="{BB962C8B-B14F-4D97-AF65-F5344CB8AC3E}">
        <p14:creationId xmlns:p14="http://schemas.microsoft.com/office/powerpoint/2010/main" val="2174627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FF0000"/>
                </a:solidFill>
              </a:rPr>
              <a:t>Milieu</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2062103"/>
          </a:xfrm>
          <a:prstGeom prst="rect">
            <a:avLst/>
          </a:prstGeom>
          <a:noFill/>
        </p:spPr>
        <p:txBody>
          <a:bodyPr wrap="square" rtlCol="0">
            <a:spAutoFit/>
          </a:bodyPr>
          <a:lstStyle/>
          <a:p>
            <a:r>
              <a:rPr lang="nl-NL" b="1" dirty="0">
                <a:latin typeface="Arial" panose="020B0604020202020204" pitchFamily="34" charset="0"/>
                <a:cs typeface="Arial" panose="020B0604020202020204" pitchFamily="34" charset="0"/>
              </a:rPr>
              <a:t>Voorbeeld van Staatsbosbeheer</a:t>
            </a:r>
            <a:r>
              <a:rPr lang="nl-NL" dirty="0">
                <a:latin typeface="Arial" panose="020B0604020202020204" pitchFamily="34" charset="0"/>
                <a:cs typeface="Arial" panose="020B0604020202020204" pitchFamily="34" charset="0"/>
              </a:rPr>
              <a:t>.</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De auto is voorzien van een zonnepaneel op het dak, zodat de accumachines opgeladen kunnen worden in de auto.</a:t>
            </a:r>
          </a:p>
          <a:p>
            <a:endParaRPr lang="nl-NL" dirty="0"/>
          </a:p>
          <a:p>
            <a:endParaRPr lang="nl-NL" dirty="0"/>
          </a:p>
          <a:p>
            <a:r>
              <a:rPr lang="nl-NL" sz="2000" dirty="0">
                <a:latin typeface="Arial" panose="020B0604020202020204" pitchFamily="34" charset="0"/>
                <a:cs typeface="Arial" panose="020B0604020202020204" pitchFamily="34" charset="0"/>
              </a:rPr>
              <a:t>.</a:t>
            </a:r>
          </a:p>
        </p:txBody>
      </p:sp>
      <p:pic>
        <p:nvPicPr>
          <p:cNvPr id="3" name="Afbeelding 2">
            <a:extLst>
              <a:ext uri="{FF2B5EF4-FFF2-40B4-BE49-F238E27FC236}">
                <a16:creationId xmlns:a16="http://schemas.microsoft.com/office/drawing/2014/main" id="{C141E539-14AA-463D-A704-DE1FF9D92B14}"/>
              </a:ext>
            </a:extLst>
          </p:cNvPr>
          <p:cNvPicPr>
            <a:picLocks noChangeAspect="1"/>
          </p:cNvPicPr>
          <p:nvPr/>
        </p:nvPicPr>
        <p:blipFill>
          <a:blip r:embed="rId2"/>
          <a:stretch>
            <a:fillRect/>
          </a:stretch>
        </p:blipFill>
        <p:spPr>
          <a:xfrm>
            <a:off x="6199027" y="3179903"/>
            <a:ext cx="3765106" cy="2820195"/>
          </a:xfrm>
          <a:prstGeom prst="rect">
            <a:avLst/>
          </a:prstGeom>
        </p:spPr>
      </p:pic>
      <p:pic>
        <p:nvPicPr>
          <p:cNvPr id="4" name="Afbeelding 3">
            <a:extLst>
              <a:ext uri="{FF2B5EF4-FFF2-40B4-BE49-F238E27FC236}">
                <a16:creationId xmlns:a16="http://schemas.microsoft.com/office/drawing/2014/main" id="{0969BD92-3822-4B44-89A3-31D2F8F75125}"/>
              </a:ext>
            </a:extLst>
          </p:cNvPr>
          <p:cNvPicPr>
            <a:picLocks noChangeAspect="1"/>
          </p:cNvPicPr>
          <p:nvPr/>
        </p:nvPicPr>
        <p:blipFill>
          <a:blip r:embed="rId3"/>
          <a:stretch>
            <a:fillRect/>
          </a:stretch>
        </p:blipFill>
        <p:spPr>
          <a:xfrm>
            <a:off x="1008668" y="3179903"/>
            <a:ext cx="4477732" cy="2820195"/>
          </a:xfrm>
          <a:prstGeom prst="rect">
            <a:avLst/>
          </a:prstGeom>
        </p:spPr>
      </p:pic>
    </p:spTree>
    <p:extLst>
      <p:ext uri="{BB962C8B-B14F-4D97-AF65-F5344CB8AC3E}">
        <p14:creationId xmlns:p14="http://schemas.microsoft.com/office/powerpoint/2010/main" val="3050551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Voorbeelden van keurmerken bij bedrijven.</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385542"/>
          </a:xfrm>
          <a:prstGeom prst="rect">
            <a:avLst/>
          </a:prstGeom>
          <a:noFill/>
        </p:spPr>
        <p:txBody>
          <a:bodyPr wrap="square" rtlCol="0">
            <a:spAutoFit/>
          </a:bodyPr>
          <a:lstStyle/>
          <a:p>
            <a:endParaRPr lang="nl-NL" dirty="0"/>
          </a:p>
          <a:p>
            <a:endParaRPr lang="nl-NL" dirty="0"/>
          </a:p>
          <a:p>
            <a:endParaRPr lang="nl-NL" dirty="0"/>
          </a:p>
          <a:p>
            <a:r>
              <a:rPr lang="nl-NL" sz="2000" dirty="0">
                <a:latin typeface="Arial" panose="020B0604020202020204" pitchFamily="34" charset="0"/>
                <a:cs typeface="Arial" panose="020B0604020202020204" pitchFamily="34" charset="0"/>
              </a:rPr>
              <a:t>ISO 9001 en 14001</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CO2 prestatieladder</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KAM-plan (Kwaliteit, Arbeidsomstandigheden en Milieu)</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Milieukeur</a:t>
            </a:r>
          </a:p>
          <a:p>
            <a:endParaRPr lang="nl-NL" sz="2000"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8EB3A3F2-64A7-4BDA-BE8E-2B3C7C0A833A}"/>
              </a:ext>
            </a:extLst>
          </p:cNvPr>
          <p:cNvPicPr>
            <a:picLocks noChangeAspect="1"/>
          </p:cNvPicPr>
          <p:nvPr/>
        </p:nvPicPr>
        <p:blipFill>
          <a:blip r:embed="rId2"/>
          <a:stretch>
            <a:fillRect/>
          </a:stretch>
        </p:blipFill>
        <p:spPr>
          <a:xfrm>
            <a:off x="6959927" y="1674569"/>
            <a:ext cx="2143125" cy="2143125"/>
          </a:xfrm>
          <a:prstGeom prst="rect">
            <a:avLst/>
          </a:prstGeom>
        </p:spPr>
      </p:pic>
      <p:pic>
        <p:nvPicPr>
          <p:cNvPr id="5" name="Afbeelding 4">
            <a:extLst>
              <a:ext uri="{FF2B5EF4-FFF2-40B4-BE49-F238E27FC236}">
                <a16:creationId xmlns:a16="http://schemas.microsoft.com/office/drawing/2014/main" id="{D768E72C-0C18-4280-83F6-A72590A431F0}"/>
              </a:ext>
            </a:extLst>
          </p:cNvPr>
          <p:cNvPicPr>
            <a:picLocks noChangeAspect="1"/>
          </p:cNvPicPr>
          <p:nvPr/>
        </p:nvPicPr>
        <p:blipFill>
          <a:blip r:embed="rId3"/>
          <a:stretch>
            <a:fillRect/>
          </a:stretch>
        </p:blipFill>
        <p:spPr>
          <a:xfrm>
            <a:off x="6721803" y="4521971"/>
            <a:ext cx="2619375" cy="1743075"/>
          </a:xfrm>
          <a:prstGeom prst="rect">
            <a:avLst/>
          </a:prstGeom>
        </p:spPr>
      </p:pic>
      <p:pic>
        <p:nvPicPr>
          <p:cNvPr id="7" name="Afbeelding 6">
            <a:extLst>
              <a:ext uri="{FF2B5EF4-FFF2-40B4-BE49-F238E27FC236}">
                <a16:creationId xmlns:a16="http://schemas.microsoft.com/office/drawing/2014/main" id="{C7657C4E-0120-487B-AEAC-54DA15D212C3}"/>
              </a:ext>
            </a:extLst>
          </p:cNvPr>
          <p:cNvPicPr>
            <a:picLocks noChangeAspect="1"/>
          </p:cNvPicPr>
          <p:nvPr/>
        </p:nvPicPr>
        <p:blipFill>
          <a:blip r:embed="rId4"/>
          <a:stretch>
            <a:fillRect/>
          </a:stretch>
        </p:blipFill>
        <p:spPr>
          <a:xfrm>
            <a:off x="2660176" y="4645796"/>
            <a:ext cx="2819400" cy="1619250"/>
          </a:xfrm>
          <a:prstGeom prst="rect">
            <a:avLst/>
          </a:prstGeom>
        </p:spPr>
      </p:pic>
    </p:spTree>
    <p:extLst>
      <p:ext uri="{BB962C8B-B14F-4D97-AF65-F5344CB8AC3E}">
        <p14:creationId xmlns:p14="http://schemas.microsoft.com/office/powerpoint/2010/main" val="2076106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Voorbeelden van keurmerken bij bedrijven.</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754874"/>
          </a:xfrm>
          <a:prstGeom prst="rect">
            <a:avLst/>
          </a:prstGeom>
          <a:noFill/>
        </p:spPr>
        <p:txBody>
          <a:bodyPr wrap="square" rtlCol="0">
            <a:spAutoFit/>
          </a:bodyPr>
          <a:lstStyle/>
          <a:p>
            <a:endParaRPr lang="nl-NL" dirty="0"/>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Groenkeur</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Agrarisch Keurmerk </a:t>
            </a:r>
            <a:r>
              <a:rPr lang="nl-NL" sz="2000" dirty="0" err="1">
                <a:latin typeface="Arial" panose="020B0604020202020204" pitchFamily="34" charset="0"/>
                <a:cs typeface="Arial" panose="020B0604020202020204" pitchFamily="34" charset="0"/>
              </a:rPr>
              <a:t>Flexwonen</a:t>
            </a:r>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VCA (</a:t>
            </a:r>
            <a:r>
              <a:rPr lang="nl-NL" sz="2000" dirty="0" err="1">
                <a:latin typeface="Arial" panose="020B0604020202020204" pitchFamily="34" charset="0"/>
                <a:cs typeface="Arial" panose="020B0604020202020204" pitchFamily="34" charset="0"/>
              </a:rPr>
              <a:t>VeiligheidsChecklist</a:t>
            </a:r>
            <a:r>
              <a:rPr lang="nl-NL" sz="2000" dirty="0">
                <a:latin typeface="Arial" panose="020B0604020202020204" pitchFamily="34" charset="0"/>
                <a:cs typeface="Arial" panose="020B0604020202020204" pitchFamily="34" charset="0"/>
              </a:rPr>
              <a:t> Aannemers)</a:t>
            </a: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On </a:t>
            </a:r>
            <a:r>
              <a:rPr lang="nl-NL" sz="2000" dirty="0" err="1">
                <a:latin typeface="Arial" panose="020B0604020202020204" pitchFamily="34" charset="0"/>
                <a:cs typeface="Arial" panose="020B0604020202020204" pitchFamily="34" charset="0"/>
              </a:rPr>
              <a:t>the</a:t>
            </a:r>
            <a:r>
              <a:rPr lang="nl-NL" sz="2000" dirty="0">
                <a:latin typeface="Arial" panose="020B0604020202020204" pitchFamily="34" charset="0"/>
                <a:cs typeface="Arial" panose="020B0604020202020204" pitchFamily="34" charset="0"/>
              </a:rPr>
              <a:t> way </a:t>
            </a:r>
            <a:r>
              <a:rPr lang="nl-NL" sz="2000" dirty="0" err="1">
                <a:latin typeface="Arial" panose="020B0604020202020204" pitchFamily="34" charset="0"/>
                <a:cs typeface="Arial" panose="020B0604020202020204" pitchFamily="34" charset="0"/>
              </a:rPr>
              <a:t>to</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PlanetProof</a:t>
            </a:r>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a:p>
            <a:endParaRPr lang="nl-NL" sz="2000" dirty="0">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151B5FCB-9597-4497-8264-7AD8F8AD453F}"/>
              </a:ext>
            </a:extLst>
          </p:cNvPr>
          <p:cNvPicPr>
            <a:picLocks noChangeAspect="1"/>
          </p:cNvPicPr>
          <p:nvPr/>
        </p:nvPicPr>
        <p:blipFill>
          <a:blip r:embed="rId2"/>
          <a:stretch>
            <a:fillRect/>
          </a:stretch>
        </p:blipFill>
        <p:spPr>
          <a:xfrm>
            <a:off x="5941405" y="2024423"/>
            <a:ext cx="1558958" cy="1511095"/>
          </a:xfrm>
          <a:prstGeom prst="rect">
            <a:avLst/>
          </a:prstGeom>
        </p:spPr>
      </p:pic>
      <p:pic>
        <p:nvPicPr>
          <p:cNvPr id="4" name="Afbeelding 3">
            <a:extLst>
              <a:ext uri="{FF2B5EF4-FFF2-40B4-BE49-F238E27FC236}">
                <a16:creationId xmlns:a16="http://schemas.microsoft.com/office/drawing/2014/main" id="{4AFEDF42-8E4C-4808-82E4-D33FB2FEB0B4}"/>
              </a:ext>
            </a:extLst>
          </p:cNvPr>
          <p:cNvPicPr>
            <a:picLocks noChangeAspect="1"/>
          </p:cNvPicPr>
          <p:nvPr/>
        </p:nvPicPr>
        <p:blipFill>
          <a:blip r:embed="rId3"/>
          <a:stretch>
            <a:fillRect/>
          </a:stretch>
        </p:blipFill>
        <p:spPr>
          <a:xfrm>
            <a:off x="8551793" y="1786264"/>
            <a:ext cx="1666875" cy="2752725"/>
          </a:xfrm>
          <a:prstGeom prst="rect">
            <a:avLst/>
          </a:prstGeom>
        </p:spPr>
      </p:pic>
      <p:pic>
        <p:nvPicPr>
          <p:cNvPr id="5" name="Afbeelding 4">
            <a:extLst>
              <a:ext uri="{FF2B5EF4-FFF2-40B4-BE49-F238E27FC236}">
                <a16:creationId xmlns:a16="http://schemas.microsoft.com/office/drawing/2014/main" id="{66364D55-27F9-4E07-A27A-234520281D8C}"/>
              </a:ext>
            </a:extLst>
          </p:cNvPr>
          <p:cNvPicPr>
            <a:picLocks noChangeAspect="1"/>
          </p:cNvPicPr>
          <p:nvPr/>
        </p:nvPicPr>
        <p:blipFill>
          <a:blip r:embed="rId4"/>
          <a:stretch>
            <a:fillRect/>
          </a:stretch>
        </p:blipFill>
        <p:spPr>
          <a:xfrm>
            <a:off x="2746342" y="4855778"/>
            <a:ext cx="2952750" cy="1543050"/>
          </a:xfrm>
          <a:prstGeom prst="rect">
            <a:avLst/>
          </a:prstGeom>
        </p:spPr>
      </p:pic>
      <p:pic>
        <p:nvPicPr>
          <p:cNvPr id="7" name="Afbeelding 6">
            <a:extLst>
              <a:ext uri="{FF2B5EF4-FFF2-40B4-BE49-F238E27FC236}">
                <a16:creationId xmlns:a16="http://schemas.microsoft.com/office/drawing/2014/main" id="{AEDD6F39-D5E7-4DB2-90C3-731D6881F968}"/>
              </a:ext>
            </a:extLst>
          </p:cNvPr>
          <p:cNvPicPr>
            <a:picLocks noChangeAspect="1"/>
          </p:cNvPicPr>
          <p:nvPr/>
        </p:nvPicPr>
        <p:blipFill>
          <a:blip r:embed="rId5"/>
          <a:stretch>
            <a:fillRect/>
          </a:stretch>
        </p:blipFill>
        <p:spPr>
          <a:xfrm>
            <a:off x="5645733" y="4427061"/>
            <a:ext cx="3049383" cy="2038300"/>
          </a:xfrm>
          <a:prstGeom prst="rect">
            <a:avLst/>
          </a:prstGeom>
        </p:spPr>
      </p:pic>
    </p:spTree>
    <p:extLst>
      <p:ext uri="{BB962C8B-B14F-4D97-AF65-F5344CB8AC3E}">
        <p14:creationId xmlns:p14="http://schemas.microsoft.com/office/powerpoint/2010/main" val="1086161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2" y="805898"/>
            <a:ext cx="9157647" cy="720000"/>
          </a:xfrm>
        </p:spPr>
        <p:txBody>
          <a:bodyPr/>
          <a:lstStyle/>
          <a:p>
            <a:r>
              <a:rPr lang="nl-NL" dirty="0">
                <a:solidFill>
                  <a:schemeClr val="tx1"/>
                </a:solidFill>
              </a:rPr>
              <a:t>Voorbeeld van een bedrijf.</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1231106"/>
          </a:xfrm>
          <a:prstGeom prst="rect">
            <a:avLst/>
          </a:prstGeom>
          <a:noFill/>
        </p:spPr>
        <p:txBody>
          <a:bodyPr wrap="square" rtlCol="0">
            <a:spAutoFit/>
          </a:bodyPr>
          <a:lstStyle/>
          <a:p>
            <a:endParaRPr lang="nl-NL" dirty="0"/>
          </a:p>
          <a:p>
            <a:endParaRPr lang="nl-NL" dirty="0"/>
          </a:p>
          <a:p>
            <a:endParaRPr lang="nl-NL" dirty="0"/>
          </a:p>
          <a:p>
            <a:r>
              <a:rPr lang="nl-NL" sz="2000" dirty="0">
                <a:latin typeface="Arial" panose="020B0604020202020204" pitchFamily="34" charset="0"/>
                <a:cs typeface="Arial" panose="020B0604020202020204" pitchFamily="34" charset="0"/>
              </a:rPr>
              <a:t>.</a:t>
            </a:r>
          </a:p>
        </p:txBody>
      </p:sp>
      <p:pic>
        <p:nvPicPr>
          <p:cNvPr id="4" name="Afbeelding 3">
            <a:extLst>
              <a:ext uri="{FF2B5EF4-FFF2-40B4-BE49-F238E27FC236}">
                <a16:creationId xmlns:a16="http://schemas.microsoft.com/office/drawing/2014/main" id="{200DFFE9-7D30-4C64-AAF5-F127BFF97362}"/>
              </a:ext>
            </a:extLst>
          </p:cNvPr>
          <p:cNvPicPr>
            <a:picLocks noChangeAspect="1"/>
          </p:cNvPicPr>
          <p:nvPr/>
        </p:nvPicPr>
        <p:blipFill>
          <a:blip r:embed="rId2"/>
          <a:stretch>
            <a:fillRect/>
          </a:stretch>
        </p:blipFill>
        <p:spPr>
          <a:xfrm>
            <a:off x="1800520" y="1451728"/>
            <a:ext cx="6806152" cy="5406272"/>
          </a:xfrm>
          <a:prstGeom prst="rect">
            <a:avLst/>
          </a:prstGeom>
        </p:spPr>
      </p:pic>
    </p:spTree>
    <p:extLst>
      <p:ext uri="{BB962C8B-B14F-4D97-AF65-F5344CB8AC3E}">
        <p14:creationId xmlns:p14="http://schemas.microsoft.com/office/powerpoint/2010/main" val="29297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Hoe ziet een Arbobeleid er uit?</a:t>
            </a: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401205"/>
          </a:xfrm>
          <a:prstGeom prst="rect">
            <a:avLst/>
          </a:prstGeom>
          <a:noFill/>
        </p:spPr>
        <p:txBody>
          <a:bodyPr wrap="square" rtlCol="0">
            <a:spAutoFit/>
          </a:bodyPr>
          <a:lstStyle/>
          <a:p>
            <a:endParaRPr lang="nl-NL" sz="2000" b="1" dirty="0">
              <a:latin typeface="Arial" panose="020B0604020202020204" pitchFamily="34" charset="0"/>
              <a:cs typeface="Arial" panose="020B0604020202020204" pitchFamily="34" charset="0"/>
            </a:endParaRPr>
          </a:p>
          <a:p>
            <a:r>
              <a:rPr lang="nl-NL" sz="2000" u="sng" dirty="0">
                <a:latin typeface="Arial" panose="020B0604020202020204" pitchFamily="34" charset="0"/>
                <a:cs typeface="Arial" panose="020B0604020202020204" pitchFamily="34" charset="0"/>
              </a:rPr>
              <a:t>Onderdelen van het Arbobeleid zijn onder andere</a:t>
            </a:r>
            <a:r>
              <a:rPr lang="nl-NL" sz="2000" dirty="0">
                <a:latin typeface="Arial" panose="020B0604020202020204" pitchFamily="34" charset="0"/>
                <a:cs typeface="Arial" panose="020B0604020202020204" pitchFamily="34" charset="0"/>
              </a:rPr>
              <a:t>:</a:t>
            </a:r>
          </a:p>
          <a:p>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Risico-inventarisatie en –evaluatie (RI&amp;E)</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Arbodienst of bedrijfsarts</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Preventiemedewerker</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Bedrijfshulpverlening</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Voorlichting over veilig werken</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Arbocatalogus</a:t>
            </a:r>
          </a:p>
        </p:txBody>
      </p:sp>
    </p:spTree>
    <p:extLst>
      <p:ext uri="{BB962C8B-B14F-4D97-AF65-F5344CB8AC3E}">
        <p14:creationId xmlns:p14="http://schemas.microsoft.com/office/powerpoint/2010/main" val="3011223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chemeClr val="tx1"/>
                </a:solidFill>
              </a:rPr>
              <a:t>Wat is het belang van een Arbobeleid?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385542"/>
          </a:xfrm>
          <a:prstGeom prst="rect">
            <a:avLst/>
          </a:prstGeom>
          <a:noFill/>
        </p:spPr>
        <p:txBody>
          <a:bodyPr wrap="square" rtlCol="0">
            <a:spAutoFit/>
          </a:bodyPr>
          <a:lstStyle/>
          <a:p>
            <a:endParaRPr lang="nl-NL" dirty="0"/>
          </a:p>
          <a:p>
            <a:endParaRPr lang="nl-NL" dirty="0"/>
          </a:p>
          <a:p>
            <a:endParaRPr lang="nl-NL" dirty="0"/>
          </a:p>
          <a:p>
            <a:r>
              <a:rPr lang="nl-NL" sz="2000" dirty="0">
                <a:latin typeface="Arial" panose="020B0604020202020204" pitchFamily="34" charset="0"/>
                <a:cs typeface="Arial" panose="020B0604020202020204" pitchFamily="34" charset="0"/>
              </a:rPr>
              <a:t>Creëren van een gezonde en veilige werkplek voor iedereen.</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Een werknemer presteert beter als hij zich veilig voelt en comfortabel kan werken.</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Goede arbeidsomstandigheden verhogen de motivatie van werknemers.</a:t>
            </a:r>
          </a:p>
          <a:p>
            <a:endParaRPr lang="nl-NL" sz="2000" dirty="0">
              <a:latin typeface="Arial" panose="020B0604020202020204" pitchFamily="34" charset="0"/>
              <a:cs typeface="Arial" panose="020B0604020202020204" pitchFamily="34" charset="0"/>
            </a:endParaRPr>
          </a:p>
          <a:p>
            <a:r>
              <a:rPr lang="nl-NL" sz="2000" dirty="0">
                <a:latin typeface="Arial" panose="020B0604020202020204" pitchFamily="34" charset="0"/>
                <a:cs typeface="Arial" panose="020B0604020202020204" pitchFamily="34" charset="0"/>
              </a:rPr>
              <a:t>Door een grotere motivatie ligt de productie hoger en het ziekteverzuim lager.</a:t>
            </a:r>
          </a:p>
        </p:txBody>
      </p:sp>
    </p:spTree>
    <p:extLst>
      <p:ext uri="{BB962C8B-B14F-4D97-AF65-F5344CB8AC3E}">
        <p14:creationId xmlns:p14="http://schemas.microsoft.com/office/powerpoint/2010/main" val="351846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1231106"/>
          </a:xfrm>
          <a:prstGeom prst="rect">
            <a:avLst/>
          </a:prstGeom>
          <a:noFill/>
        </p:spPr>
        <p:txBody>
          <a:bodyPr wrap="square" rtlCol="0">
            <a:spAutoFit/>
          </a:bodyPr>
          <a:lstStyle/>
          <a:p>
            <a:endParaRPr lang="nl-NL" dirty="0"/>
          </a:p>
          <a:p>
            <a:endParaRPr lang="nl-NL" dirty="0"/>
          </a:p>
          <a:p>
            <a:endParaRPr lang="nl-NL" dirty="0"/>
          </a:p>
          <a:p>
            <a:endParaRPr lang="nl-NL" sz="2000" dirty="0">
              <a:latin typeface="Arial" panose="020B0604020202020204" pitchFamily="34" charset="0"/>
              <a:cs typeface="Arial" panose="020B0604020202020204" pitchFamily="34" charset="0"/>
            </a:endParaRPr>
          </a:p>
        </p:txBody>
      </p:sp>
      <p:pic>
        <p:nvPicPr>
          <p:cNvPr id="3074" name="Picture 2" descr="Altijd bewust van veiligheid">
            <a:extLst>
              <a:ext uri="{FF2B5EF4-FFF2-40B4-BE49-F238E27FC236}">
                <a16:creationId xmlns:a16="http://schemas.microsoft.com/office/drawing/2014/main" id="{7E32D653-D058-41A3-B2F9-2ABD6F1FD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958" y="2566988"/>
            <a:ext cx="4942825" cy="320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25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3139321"/>
          </a:xfrm>
          <a:prstGeom prst="rect">
            <a:avLst/>
          </a:prstGeom>
          <a:noFill/>
        </p:spPr>
        <p:txBody>
          <a:bodyPr wrap="square" rtlCol="0">
            <a:spAutoFit/>
          </a:bodyPr>
          <a:lstStyle/>
          <a:p>
            <a:endParaRPr lang="nl-NL" dirty="0"/>
          </a:p>
          <a:p>
            <a:r>
              <a:rPr lang="nl-NL" sz="2000" dirty="0">
                <a:latin typeface="Arial" panose="020B0604020202020204" pitchFamily="34" charset="0"/>
                <a:cs typeface="Arial" panose="020B0604020202020204" pitchFamily="34" charset="0"/>
              </a:rPr>
              <a:t>De werkgever is verplicht om te zorgen voor de veiligheid op het bedrijf. Een risico-inventarisatie en –evaluatie (RI&amp;E) is de basis voor een veilig en gezond bedrijf.</a:t>
            </a:r>
          </a:p>
          <a:p>
            <a:endParaRPr lang="nl-NL" sz="2000" dirty="0">
              <a:latin typeface="Arial" panose="020B0604020202020204" pitchFamily="34" charset="0"/>
              <a:cs typeface="Arial" panose="020B0604020202020204" pitchFamily="34" charset="0"/>
            </a:endParaRPr>
          </a:p>
          <a:p>
            <a:r>
              <a:rPr lang="nl-NL" sz="2000" u="sng" dirty="0">
                <a:latin typeface="Arial" panose="020B0604020202020204" pitchFamily="34" charset="0"/>
                <a:cs typeface="Arial" panose="020B0604020202020204" pitchFamily="34" charset="0"/>
              </a:rPr>
              <a:t>De RI&amp;E</a:t>
            </a:r>
            <a:r>
              <a:rPr lang="nl-NL" sz="2000" dirty="0">
                <a:latin typeface="Arial" panose="020B0604020202020204" pitchFamily="34" charset="0"/>
                <a:cs typeface="Arial" panose="020B0604020202020204" pitchFamily="34" charset="0"/>
              </a:rPr>
              <a:t>:</a:t>
            </a:r>
          </a:p>
          <a:p>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Brengt de veiligheidsrisico’s in beeld</a:t>
            </a:r>
          </a:p>
          <a:p>
            <a:pPr marL="342900" indent="-342900">
              <a:buFontTx/>
              <a:buChar char="-"/>
            </a:pPr>
            <a:endParaRPr lang="nl-NL" sz="2000" dirty="0">
              <a:latin typeface="Arial" panose="020B0604020202020204" pitchFamily="34" charset="0"/>
              <a:cs typeface="Arial" panose="020B0604020202020204" pitchFamily="34" charset="0"/>
            </a:endParaRPr>
          </a:p>
          <a:p>
            <a:pPr marL="342900" indent="-342900">
              <a:buFontTx/>
              <a:buChar char="-"/>
            </a:pPr>
            <a:r>
              <a:rPr lang="nl-NL" sz="2000" dirty="0">
                <a:latin typeface="Arial" panose="020B0604020202020204" pitchFamily="34" charset="0"/>
                <a:cs typeface="Arial" panose="020B0604020202020204" pitchFamily="34" charset="0"/>
              </a:rPr>
              <a:t>Sluit af met een plan </a:t>
            </a:r>
          </a:p>
        </p:txBody>
      </p:sp>
    </p:spTree>
    <p:extLst>
      <p:ext uri="{BB962C8B-B14F-4D97-AF65-F5344CB8AC3E}">
        <p14:creationId xmlns:p14="http://schemas.microsoft.com/office/powerpoint/2010/main" val="199694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8BD7796-4CA7-47CA-96C8-5D67B5C04BC7}"/>
              </a:ext>
            </a:extLst>
          </p:cNvPr>
          <p:cNvSpPr>
            <a:spLocks noGrp="1"/>
          </p:cNvSpPr>
          <p:nvPr>
            <p:ph type="ctrTitle"/>
          </p:nvPr>
        </p:nvSpPr>
        <p:spPr>
          <a:xfrm>
            <a:off x="900753" y="805898"/>
            <a:ext cx="8280000" cy="720000"/>
          </a:xfrm>
        </p:spPr>
        <p:txBody>
          <a:bodyPr/>
          <a:lstStyle/>
          <a:p>
            <a:r>
              <a:rPr lang="nl-NL" dirty="0">
                <a:solidFill>
                  <a:srgbClr val="0070C0"/>
                </a:solidFill>
              </a:rPr>
              <a:t>Veiligheid</a:t>
            </a:r>
            <a:br>
              <a:rPr lang="nl-NL" dirty="0">
                <a:solidFill>
                  <a:schemeClr val="tx1"/>
                </a:solidFill>
              </a:rPr>
            </a:b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78D58C11-8C7A-4E45-89FF-286FDFF11EDD}"/>
              </a:ext>
            </a:extLst>
          </p:cNvPr>
          <p:cNvSpPr txBox="1"/>
          <p:nvPr/>
        </p:nvSpPr>
        <p:spPr>
          <a:xfrm>
            <a:off x="900753" y="1797889"/>
            <a:ext cx="9157647" cy="4801314"/>
          </a:xfrm>
          <a:prstGeom prst="rect">
            <a:avLst/>
          </a:prstGeom>
          <a:noFill/>
        </p:spPr>
        <p:txBody>
          <a:bodyPr wrap="square" rtlCol="0">
            <a:spAutoFit/>
          </a:bodyPr>
          <a:lstStyle/>
          <a:p>
            <a:endParaRPr lang="nl-NL" dirty="0"/>
          </a:p>
          <a:p>
            <a:r>
              <a:rPr lang="nl-NL" u="sng" dirty="0">
                <a:latin typeface="Arial" panose="020B0604020202020204" pitchFamily="34" charset="0"/>
                <a:cs typeface="Arial" panose="020B0604020202020204" pitchFamily="34" charset="0"/>
              </a:rPr>
              <a:t>De volgende risico-inventarisatie en –evaluaties (RI&amp;E) zijn er bijvoorbeeld</a:t>
            </a:r>
            <a:r>
              <a:rPr lang="nl-NL" dirty="0">
                <a:latin typeface="Arial" panose="020B0604020202020204" pitchFamily="34" charset="0"/>
                <a:cs typeface="Arial" panose="020B0604020202020204" pitchFamily="34" charset="0"/>
              </a:rPr>
              <a:t>:</a:t>
            </a:r>
          </a:p>
          <a:p>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Geluid</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Trillingen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Fysieke belasting (lichamelijke belasting)</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Klimaat</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Psychische belasting (geestelijke belasting)</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Biologische agentia (bacteriën, schimmels, virussen, parasieten)</a:t>
            </a:r>
          </a:p>
          <a:p>
            <a:pPr marL="285750" indent="-285750">
              <a:buFontTx/>
              <a:buChar char="-"/>
            </a:pPr>
            <a:endParaRPr lang="nl-NL" dirty="0">
              <a:latin typeface="Arial" panose="020B0604020202020204" pitchFamily="34" charset="0"/>
              <a:cs typeface="Arial" panose="020B0604020202020204" pitchFamily="34" charset="0"/>
            </a:endParaRPr>
          </a:p>
          <a:p>
            <a:pPr marL="285750" indent="-285750">
              <a:buFontTx/>
              <a:buChar char="-"/>
            </a:pPr>
            <a:r>
              <a:rPr lang="nl-NL" dirty="0">
                <a:latin typeface="Arial" panose="020B0604020202020204" pitchFamily="34" charset="0"/>
                <a:cs typeface="Arial" panose="020B0604020202020204" pitchFamily="34" charset="0"/>
              </a:rPr>
              <a:t>Chemische agentia (brandstof, kunstmest, spuitmiddelen)</a:t>
            </a:r>
          </a:p>
          <a:p>
            <a:endParaRPr lang="nl-NL" dirty="0"/>
          </a:p>
        </p:txBody>
      </p:sp>
    </p:spTree>
    <p:extLst>
      <p:ext uri="{BB962C8B-B14F-4D97-AF65-F5344CB8AC3E}">
        <p14:creationId xmlns:p14="http://schemas.microsoft.com/office/powerpoint/2010/main" val="119949916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793C7D7F3BC946A5F2904ADE47754D" ma:contentTypeVersion="11" ma:contentTypeDescription="Een nieuw document maken." ma:contentTypeScope="" ma:versionID="a318d2e347ffd17ae0ecaeb6209d49a2">
  <xsd:schema xmlns:xsd="http://www.w3.org/2001/XMLSchema" xmlns:xs="http://www.w3.org/2001/XMLSchema" xmlns:p="http://schemas.microsoft.com/office/2006/metadata/properties" xmlns:ns3="c2e09757-d42c-4fcd-ae27-c71d4b258210" xmlns:ns4="bfe1b49f-1cd4-47d5-a3dc-4ad9ba0da7af" targetNamespace="http://schemas.microsoft.com/office/2006/metadata/properties" ma:root="true" ma:fieldsID="b17fb19c388ae6ceab0ab5eef7e7360c" ns3:_="" ns4:_="">
    <xsd:import namespace="c2e09757-d42c-4fcd-ae27-c71d4b258210"/>
    <xsd:import namespace="bfe1b49f-1cd4-47d5-a3dc-4ad9ba0da7a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09757-d42c-4fcd-ae27-c71d4b258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1b49f-1cd4-47d5-a3dc-4ad9ba0da7a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F157F34-B79A-48B8-840B-982C62363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09757-d42c-4fcd-ae27-c71d4b258210"/>
    <ds:schemaRef ds:uri="bfe1b49f-1cd4-47d5-a3dc-4ad9ba0da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DEB92E-8839-4583-849E-AD045989D8D4}">
  <ds:schemaRefs>
    <ds:schemaRef ds:uri="http://schemas.microsoft.com/sharepoint/v3/contenttype/forms"/>
  </ds:schemaRefs>
</ds:datastoreItem>
</file>

<file path=customXml/itemProps3.xml><?xml version="1.0" encoding="utf-8"?>
<ds:datastoreItem xmlns:ds="http://schemas.openxmlformats.org/officeDocument/2006/customXml" ds:itemID="{775C5AF5-3CDE-4D70-A0EA-05C36E99D6E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bfe1b49f-1cd4-47d5-a3dc-4ad9ba0da7af"/>
    <ds:schemaRef ds:uri="c2e09757-d42c-4fcd-ae27-c71d4b258210"/>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1754</TotalTime>
  <Words>1564</Words>
  <Application>Microsoft Office PowerPoint</Application>
  <PresentationFormat>Breedbeeld</PresentationFormat>
  <Paragraphs>473</Paragraphs>
  <Slides>48</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48</vt:i4>
      </vt:variant>
    </vt:vector>
  </HeadingPairs>
  <TitlesOfParts>
    <vt:vector size="52" baseType="lpstr">
      <vt:lpstr>Arial</vt:lpstr>
      <vt:lpstr>Calibri</vt:lpstr>
      <vt:lpstr>Calibri Light</vt:lpstr>
      <vt:lpstr>Kantoorthema</vt:lpstr>
      <vt:lpstr>Wetgeving</vt:lpstr>
      <vt:lpstr>Wat staat er in de Arbowet?</vt:lpstr>
      <vt:lpstr>Hoe is de Arbowet ingedeeld?</vt:lpstr>
      <vt:lpstr>Hoe wordt dit uitgevoerd op een bedrijf?</vt:lpstr>
      <vt:lpstr>Hoe ziet een Arbobeleid er uit?</vt:lpstr>
      <vt:lpstr>Wat is het belang van een Arbobeleid?  </vt:lpstr>
      <vt:lpstr>Veiligheid  </vt:lpstr>
      <vt:lpstr>Veiligheid  </vt:lpstr>
      <vt:lpstr>Veiligheid  </vt:lpstr>
      <vt:lpstr>Veiligheid is een taak voor iedereen! Veiligheid is een taak voor iedereen! Veiligheid is een taak voor iedereen! Veiligheid is een taak voor iedereen! Veiligheid is een taak voor iedereen! Veiligheid is een taak voor iedereen!   80% onveilige handelingen!  </vt:lpstr>
      <vt:lpstr>Veiligheid  </vt:lpstr>
      <vt:lpstr>Veiligheid  </vt:lpstr>
      <vt:lpstr>Veiligheid  </vt:lpstr>
      <vt:lpstr>Veiligheid  </vt:lpstr>
      <vt:lpstr>Veiligheid  </vt:lpstr>
      <vt:lpstr>Veiligheid  </vt:lpstr>
      <vt:lpstr>Veiligheid  </vt:lpstr>
      <vt:lpstr>Veiligheid  </vt:lpstr>
      <vt:lpstr>Gezonde werkomgeving  </vt:lpstr>
      <vt:lpstr>Gezonde werkomgeving  </vt:lpstr>
      <vt:lpstr>Gezonde werkomgeving  </vt:lpstr>
      <vt:lpstr>Gezonde werkomgeving  </vt:lpstr>
      <vt:lpstr>Gezonde werkomgeving  </vt:lpstr>
      <vt:lpstr>Gezonde werkomgeving  </vt:lpstr>
      <vt:lpstr>Gezonde werkomgeving  </vt:lpstr>
      <vt:lpstr>Gezonde werkomgeving  </vt:lpstr>
      <vt:lpstr>Gezonde werkomgeving  </vt:lpstr>
      <vt:lpstr>Vitaliteit  </vt:lpstr>
      <vt:lpstr>Vitaliteit  </vt:lpstr>
      <vt:lpstr>Vitaliteit  </vt:lpstr>
      <vt:lpstr>Vitaliteit  </vt:lpstr>
      <vt:lpstr>Vitaliteit  </vt:lpstr>
      <vt:lpstr>Arbocatalogus  </vt:lpstr>
      <vt:lpstr>Arbocatalogus  </vt:lpstr>
      <vt:lpstr>Arbocatalogus  </vt:lpstr>
      <vt:lpstr>Arbocatalogus  </vt:lpstr>
      <vt:lpstr>Arbocatalogus  </vt:lpstr>
      <vt:lpstr>Arbocatalogus  </vt:lpstr>
      <vt:lpstr>Milieu  </vt:lpstr>
      <vt:lpstr>Milieu  </vt:lpstr>
      <vt:lpstr>Milieu  </vt:lpstr>
      <vt:lpstr>Milieu  </vt:lpstr>
      <vt:lpstr>Milieu  </vt:lpstr>
      <vt:lpstr>Milieu  </vt:lpstr>
      <vt:lpstr>Milieu  </vt:lpstr>
      <vt:lpstr>Voorbeelden van keurmerken bij bedrijven.  </vt:lpstr>
      <vt:lpstr>Voorbeelden van keurmerken bij bedrijven.  </vt:lpstr>
      <vt:lpstr>Voorbeeld van een bedrijf.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Robert Soesman</dc:creator>
  <cp:lastModifiedBy>Erik van Gijtenbeek</cp:lastModifiedBy>
  <cp:revision>115</cp:revision>
  <dcterms:created xsi:type="dcterms:W3CDTF">2019-10-14T12:42:43Z</dcterms:created>
  <dcterms:modified xsi:type="dcterms:W3CDTF">2021-01-13T10:09:58Z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0x01010079793C7D7F3BC946A5F2904ADE47754D</vt:lpwstr>
  </property>
</Properties>
</file>